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18"/>
  </p:notesMasterIdLst>
  <p:sldIdLst>
    <p:sldId id="260" r:id="rId5"/>
    <p:sldId id="263" r:id="rId6"/>
    <p:sldId id="264" r:id="rId7"/>
    <p:sldId id="265" r:id="rId8"/>
    <p:sldId id="281" r:id="rId9"/>
    <p:sldId id="287" r:id="rId10"/>
    <p:sldId id="289" r:id="rId11"/>
    <p:sldId id="278" r:id="rId12"/>
    <p:sldId id="285" r:id="rId13"/>
    <p:sldId id="282" r:id="rId14"/>
    <p:sldId id="283" r:id="rId15"/>
    <p:sldId id="286" r:id="rId16"/>
    <p:sldId id="261" r:id="rId17"/>
  </p:sldIdLst>
  <p:sldSz cx="12192000" cy="6858000"/>
  <p:notesSz cx="6858000" cy="9144000"/>
  <p:defaultTextStyle>
    <a:defPPr>
      <a:defRPr lang="sl-S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8B2FE83E-A40F-4E66-21B9-047A8DEEBB9B}" name="maja.zadel@zrs-kp.si" initials="ma" userId="S::urn:spo:guest#maja.zadel@zrs-kp.si::" providerId="AD"/>
  <p188:author id="{CF5A1645-372D-6FF8-7EB5-65E67DCF2770}" name="Dr. Bianca Baßler" initials="" userId="S::dab56sov@rptu.de::1e8efd03-30c2-4c2c-a5ec-15396dbc23a7"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D0057"/>
    <a:srgbClr val="004286"/>
    <a:srgbClr val="2F2ACB"/>
    <a:srgbClr val="2F2A8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928" autoAdjust="0"/>
    <p:restoredTop sz="94510" autoAdjust="0"/>
  </p:normalViewPr>
  <p:slideViewPr>
    <p:cSldViewPr snapToGrid="0">
      <p:cViewPr varScale="1">
        <p:scale>
          <a:sx n="74" d="100"/>
          <a:sy n="74" d="100"/>
        </p:scale>
        <p:origin x="878" y="77"/>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23" Type="http://schemas.microsoft.com/office/2018/10/relationships/authors" Target="authors.xml"/><Relationship Id="rId10" Type="http://schemas.openxmlformats.org/officeDocument/2006/relationships/slide" Target="slides/slide6.xml"/><Relationship Id="rId19"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umsplatzhalt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6F152B8-A0F7-6C4D-A13A-DB46186E1CF6}" type="datetimeFigureOut">
              <a:rPr lang="en-GB" smtClean="0"/>
              <a:t>30/06/2025</a:t>
            </a:fld>
            <a:endParaRPr lang="en-GB"/>
          </a:p>
        </p:txBody>
      </p:sp>
      <p:sp>
        <p:nvSpPr>
          <p:cNvPr id="4" name="Folienbildplatzhalt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izenplatzhal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GB"/>
          </a:p>
        </p:txBody>
      </p:sp>
      <p:sp>
        <p:nvSpPr>
          <p:cNvPr id="6" name="Fußzeilenplatzhalt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Foliennummernplatzhalt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443F25C-EF00-E349-8DF0-B6B9624C958C}" type="slidenum">
              <a:rPr lang="en-GB" smtClean="0"/>
              <a:t>‹#›</a:t>
            </a:fld>
            <a:endParaRPr lang="en-GB"/>
          </a:p>
        </p:txBody>
      </p:sp>
    </p:spTree>
    <p:extLst>
      <p:ext uri="{BB962C8B-B14F-4D97-AF65-F5344CB8AC3E}">
        <p14:creationId xmlns:p14="http://schemas.microsoft.com/office/powerpoint/2010/main" val="26916404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GB" dirty="0"/>
          </a:p>
        </p:txBody>
      </p:sp>
      <p:sp>
        <p:nvSpPr>
          <p:cNvPr id="4" name="Foliennummernplatzhalter 3"/>
          <p:cNvSpPr>
            <a:spLocks noGrp="1"/>
          </p:cNvSpPr>
          <p:nvPr>
            <p:ph type="sldNum" sz="quarter" idx="5"/>
          </p:nvPr>
        </p:nvSpPr>
        <p:spPr/>
        <p:txBody>
          <a:bodyPr/>
          <a:lstStyle/>
          <a:p>
            <a:fld id="{2443F25C-EF00-E349-8DF0-B6B9624C958C}" type="slidenum">
              <a:rPr lang="en-GB" smtClean="0"/>
              <a:t>1</a:t>
            </a:fld>
            <a:endParaRPr lang="en-GB"/>
          </a:p>
        </p:txBody>
      </p:sp>
    </p:spTree>
    <p:extLst>
      <p:ext uri="{BB962C8B-B14F-4D97-AF65-F5344CB8AC3E}">
        <p14:creationId xmlns:p14="http://schemas.microsoft.com/office/powerpoint/2010/main" val="138447456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0B7D28B-E6CC-AE1A-BF75-441E6CFCFFFA}"/>
            </a:ext>
          </a:extLst>
        </p:cNvPr>
        <p:cNvGrpSpPr/>
        <p:nvPr/>
      </p:nvGrpSpPr>
      <p:grpSpPr>
        <a:xfrm>
          <a:off x="0" y="0"/>
          <a:ext cx="0" cy="0"/>
          <a:chOff x="0" y="0"/>
          <a:chExt cx="0" cy="0"/>
        </a:xfrm>
      </p:grpSpPr>
      <p:sp>
        <p:nvSpPr>
          <p:cNvPr id="2" name="Folienbildplatzhalter 1">
            <a:extLst>
              <a:ext uri="{FF2B5EF4-FFF2-40B4-BE49-F238E27FC236}">
                <a16:creationId xmlns:a16="http://schemas.microsoft.com/office/drawing/2014/main" id="{717F84DB-1F7D-AF6E-73B9-741D1103A726}"/>
              </a:ext>
            </a:extLst>
          </p:cNvPr>
          <p:cNvSpPr>
            <a:spLocks noGrp="1" noRot="1" noChangeAspect="1"/>
          </p:cNvSpPr>
          <p:nvPr>
            <p:ph type="sldImg"/>
          </p:nvPr>
        </p:nvSpPr>
        <p:spPr/>
      </p:sp>
      <p:sp>
        <p:nvSpPr>
          <p:cNvPr id="3" name="Notizenplatzhalter 2">
            <a:extLst>
              <a:ext uri="{FF2B5EF4-FFF2-40B4-BE49-F238E27FC236}">
                <a16:creationId xmlns:a16="http://schemas.microsoft.com/office/drawing/2014/main" id="{3482EDFD-C772-7B5A-A461-113E74B86236}"/>
              </a:ext>
            </a:extLst>
          </p:cNvPr>
          <p:cNvSpPr>
            <a:spLocks noGrp="1"/>
          </p:cNvSpPr>
          <p:nvPr>
            <p:ph type="body" idx="1"/>
          </p:nvPr>
        </p:nvSpPr>
        <p:spPr/>
        <p:txBody>
          <a:bodyPr/>
          <a:lstStyle/>
          <a:p>
            <a:endParaRPr lang="de-DE" dirty="0"/>
          </a:p>
        </p:txBody>
      </p:sp>
      <p:sp>
        <p:nvSpPr>
          <p:cNvPr id="4" name="Foliennummernplatzhalter 3">
            <a:extLst>
              <a:ext uri="{FF2B5EF4-FFF2-40B4-BE49-F238E27FC236}">
                <a16:creationId xmlns:a16="http://schemas.microsoft.com/office/drawing/2014/main" id="{2A74D96C-B46C-3BAA-7E81-157D74990038}"/>
              </a:ext>
            </a:extLst>
          </p:cNvPr>
          <p:cNvSpPr>
            <a:spLocks noGrp="1"/>
          </p:cNvSpPr>
          <p:nvPr>
            <p:ph type="sldNum" sz="quarter" idx="5"/>
          </p:nvPr>
        </p:nvSpPr>
        <p:spPr/>
        <p:txBody>
          <a:bodyPr/>
          <a:lstStyle/>
          <a:p>
            <a:fld id="{2443F25C-EF00-E349-8DF0-B6B9624C958C}" type="slidenum">
              <a:rPr lang="en-GB" smtClean="0"/>
              <a:t>10</a:t>
            </a:fld>
            <a:endParaRPr lang="en-GB"/>
          </a:p>
        </p:txBody>
      </p:sp>
    </p:spTree>
    <p:extLst>
      <p:ext uri="{BB962C8B-B14F-4D97-AF65-F5344CB8AC3E}">
        <p14:creationId xmlns:p14="http://schemas.microsoft.com/office/powerpoint/2010/main" val="65458731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A4F01E1-4917-F594-4A83-F97926167B5E}"/>
            </a:ext>
          </a:extLst>
        </p:cNvPr>
        <p:cNvGrpSpPr/>
        <p:nvPr/>
      </p:nvGrpSpPr>
      <p:grpSpPr>
        <a:xfrm>
          <a:off x="0" y="0"/>
          <a:ext cx="0" cy="0"/>
          <a:chOff x="0" y="0"/>
          <a:chExt cx="0" cy="0"/>
        </a:xfrm>
      </p:grpSpPr>
      <p:sp>
        <p:nvSpPr>
          <p:cNvPr id="2" name="Folienbildplatzhalter 1">
            <a:extLst>
              <a:ext uri="{FF2B5EF4-FFF2-40B4-BE49-F238E27FC236}">
                <a16:creationId xmlns:a16="http://schemas.microsoft.com/office/drawing/2014/main" id="{44126525-1A7E-CFC3-ACA8-8B5DF32CF2B1}"/>
              </a:ext>
            </a:extLst>
          </p:cNvPr>
          <p:cNvSpPr>
            <a:spLocks noGrp="1" noRot="1" noChangeAspect="1"/>
          </p:cNvSpPr>
          <p:nvPr>
            <p:ph type="sldImg"/>
          </p:nvPr>
        </p:nvSpPr>
        <p:spPr/>
      </p:sp>
      <p:sp>
        <p:nvSpPr>
          <p:cNvPr id="3" name="Notizenplatzhalter 2">
            <a:extLst>
              <a:ext uri="{FF2B5EF4-FFF2-40B4-BE49-F238E27FC236}">
                <a16:creationId xmlns:a16="http://schemas.microsoft.com/office/drawing/2014/main" id="{1023A99F-DAF7-7596-F4FC-5D5A25AAB291}"/>
              </a:ext>
            </a:extLst>
          </p:cNvPr>
          <p:cNvSpPr>
            <a:spLocks noGrp="1"/>
          </p:cNvSpPr>
          <p:nvPr>
            <p:ph type="body" idx="1"/>
          </p:nvPr>
        </p:nvSpPr>
        <p:spPr/>
        <p:txBody>
          <a:bodyPr/>
          <a:lstStyle/>
          <a:p>
            <a:endParaRPr lang="de-DE" dirty="0"/>
          </a:p>
        </p:txBody>
      </p:sp>
      <p:sp>
        <p:nvSpPr>
          <p:cNvPr id="4" name="Foliennummernplatzhalter 3">
            <a:extLst>
              <a:ext uri="{FF2B5EF4-FFF2-40B4-BE49-F238E27FC236}">
                <a16:creationId xmlns:a16="http://schemas.microsoft.com/office/drawing/2014/main" id="{187CC6F3-9102-EBE0-3BA8-D65D848601B2}"/>
              </a:ext>
            </a:extLst>
          </p:cNvPr>
          <p:cNvSpPr>
            <a:spLocks noGrp="1"/>
          </p:cNvSpPr>
          <p:nvPr>
            <p:ph type="sldNum" sz="quarter" idx="5"/>
          </p:nvPr>
        </p:nvSpPr>
        <p:spPr/>
        <p:txBody>
          <a:bodyPr/>
          <a:lstStyle/>
          <a:p>
            <a:fld id="{2443F25C-EF00-E349-8DF0-B6B9624C958C}" type="slidenum">
              <a:rPr lang="en-GB" smtClean="0"/>
              <a:t>11</a:t>
            </a:fld>
            <a:endParaRPr lang="en-GB"/>
          </a:p>
        </p:txBody>
      </p:sp>
    </p:spTree>
    <p:extLst>
      <p:ext uri="{BB962C8B-B14F-4D97-AF65-F5344CB8AC3E}">
        <p14:creationId xmlns:p14="http://schemas.microsoft.com/office/powerpoint/2010/main" val="284046773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C881FAD-EEE4-0E45-CCDB-276A92489C9C}"/>
            </a:ext>
          </a:extLst>
        </p:cNvPr>
        <p:cNvGrpSpPr/>
        <p:nvPr/>
      </p:nvGrpSpPr>
      <p:grpSpPr>
        <a:xfrm>
          <a:off x="0" y="0"/>
          <a:ext cx="0" cy="0"/>
          <a:chOff x="0" y="0"/>
          <a:chExt cx="0" cy="0"/>
        </a:xfrm>
      </p:grpSpPr>
      <p:sp>
        <p:nvSpPr>
          <p:cNvPr id="2" name="Folienbildplatzhalter 1">
            <a:extLst>
              <a:ext uri="{FF2B5EF4-FFF2-40B4-BE49-F238E27FC236}">
                <a16:creationId xmlns:a16="http://schemas.microsoft.com/office/drawing/2014/main" id="{2625B6D1-F042-2FAB-DC8C-94899B36EFB7}"/>
              </a:ext>
            </a:extLst>
          </p:cNvPr>
          <p:cNvSpPr>
            <a:spLocks noGrp="1" noRot="1" noChangeAspect="1"/>
          </p:cNvSpPr>
          <p:nvPr>
            <p:ph type="sldImg"/>
          </p:nvPr>
        </p:nvSpPr>
        <p:spPr/>
      </p:sp>
      <p:sp>
        <p:nvSpPr>
          <p:cNvPr id="3" name="Notizenplatzhalter 2">
            <a:extLst>
              <a:ext uri="{FF2B5EF4-FFF2-40B4-BE49-F238E27FC236}">
                <a16:creationId xmlns:a16="http://schemas.microsoft.com/office/drawing/2014/main" id="{F3CE91C8-39CA-B886-CB57-9BBF7872EC46}"/>
              </a:ext>
            </a:extLst>
          </p:cNvPr>
          <p:cNvSpPr>
            <a:spLocks noGrp="1"/>
          </p:cNvSpPr>
          <p:nvPr>
            <p:ph type="body" idx="1"/>
          </p:nvPr>
        </p:nvSpPr>
        <p:spPr/>
        <p:txBody>
          <a:bodyPr/>
          <a:lstStyle/>
          <a:p>
            <a:endParaRPr lang="de-DE" dirty="0"/>
          </a:p>
        </p:txBody>
      </p:sp>
      <p:sp>
        <p:nvSpPr>
          <p:cNvPr id="4" name="Foliennummernplatzhalter 3">
            <a:extLst>
              <a:ext uri="{FF2B5EF4-FFF2-40B4-BE49-F238E27FC236}">
                <a16:creationId xmlns:a16="http://schemas.microsoft.com/office/drawing/2014/main" id="{3EC04BD7-1538-03FA-F77C-BEB96C14E7A5}"/>
              </a:ext>
            </a:extLst>
          </p:cNvPr>
          <p:cNvSpPr>
            <a:spLocks noGrp="1"/>
          </p:cNvSpPr>
          <p:nvPr>
            <p:ph type="sldNum" sz="quarter" idx="5"/>
          </p:nvPr>
        </p:nvSpPr>
        <p:spPr/>
        <p:txBody>
          <a:bodyPr/>
          <a:lstStyle/>
          <a:p>
            <a:fld id="{2443F25C-EF00-E349-8DF0-B6B9624C958C}" type="slidenum">
              <a:rPr lang="en-GB" smtClean="0"/>
              <a:t>12</a:t>
            </a:fld>
            <a:endParaRPr lang="en-GB"/>
          </a:p>
        </p:txBody>
      </p:sp>
    </p:spTree>
    <p:extLst>
      <p:ext uri="{BB962C8B-B14F-4D97-AF65-F5344CB8AC3E}">
        <p14:creationId xmlns:p14="http://schemas.microsoft.com/office/powerpoint/2010/main" val="15211036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GB" dirty="0"/>
          </a:p>
        </p:txBody>
      </p:sp>
      <p:sp>
        <p:nvSpPr>
          <p:cNvPr id="4" name="Foliennummernplatzhalter 3"/>
          <p:cNvSpPr>
            <a:spLocks noGrp="1"/>
          </p:cNvSpPr>
          <p:nvPr>
            <p:ph type="sldNum" sz="quarter" idx="5"/>
          </p:nvPr>
        </p:nvSpPr>
        <p:spPr/>
        <p:txBody>
          <a:bodyPr/>
          <a:lstStyle/>
          <a:p>
            <a:fld id="{2443F25C-EF00-E349-8DF0-B6B9624C958C}" type="slidenum">
              <a:rPr lang="en-GB" smtClean="0"/>
              <a:t>2</a:t>
            </a:fld>
            <a:endParaRPr lang="en-GB"/>
          </a:p>
        </p:txBody>
      </p:sp>
    </p:spTree>
    <p:extLst>
      <p:ext uri="{BB962C8B-B14F-4D97-AF65-F5344CB8AC3E}">
        <p14:creationId xmlns:p14="http://schemas.microsoft.com/office/powerpoint/2010/main" val="46713499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GB" dirty="0">
              <a:latin typeface="Aptos" panose="02110004020202020204"/>
            </a:endParaRPr>
          </a:p>
        </p:txBody>
      </p:sp>
      <p:sp>
        <p:nvSpPr>
          <p:cNvPr id="4" name="Foliennummernplatzhalter 3"/>
          <p:cNvSpPr>
            <a:spLocks noGrp="1"/>
          </p:cNvSpPr>
          <p:nvPr>
            <p:ph type="sldNum" sz="quarter" idx="5"/>
          </p:nvPr>
        </p:nvSpPr>
        <p:spPr/>
        <p:txBody>
          <a:bodyPr/>
          <a:lstStyle/>
          <a:p>
            <a:fld id="{2443F25C-EF00-E349-8DF0-B6B9624C958C}" type="slidenum">
              <a:rPr lang="en-GB" smtClean="0"/>
              <a:t>3</a:t>
            </a:fld>
            <a:endParaRPr lang="en-GB"/>
          </a:p>
        </p:txBody>
      </p:sp>
    </p:spTree>
    <p:extLst>
      <p:ext uri="{BB962C8B-B14F-4D97-AF65-F5344CB8AC3E}">
        <p14:creationId xmlns:p14="http://schemas.microsoft.com/office/powerpoint/2010/main" val="192166941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GB" b="0" i="0" u="none" strike="noStrike" dirty="0">
              <a:solidFill>
                <a:srgbClr val="000000"/>
              </a:solidFill>
              <a:effectLst/>
              <a:latin typeface="Aptos" panose="02110004020202020204"/>
            </a:endParaRPr>
          </a:p>
        </p:txBody>
      </p:sp>
      <p:sp>
        <p:nvSpPr>
          <p:cNvPr id="4" name="Foliennummernplatzhalter 3"/>
          <p:cNvSpPr>
            <a:spLocks noGrp="1"/>
          </p:cNvSpPr>
          <p:nvPr>
            <p:ph type="sldNum" sz="quarter" idx="5"/>
          </p:nvPr>
        </p:nvSpPr>
        <p:spPr/>
        <p:txBody>
          <a:bodyPr/>
          <a:lstStyle/>
          <a:p>
            <a:fld id="{2443F25C-EF00-E349-8DF0-B6B9624C958C}" type="slidenum">
              <a:rPr lang="en-GB" smtClean="0"/>
              <a:t>4</a:t>
            </a:fld>
            <a:endParaRPr lang="en-GB"/>
          </a:p>
        </p:txBody>
      </p:sp>
    </p:spTree>
    <p:extLst>
      <p:ext uri="{BB962C8B-B14F-4D97-AF65-F5344CB8AC3E}">
        <p14:creationId xmlns:p14="http://schemas.microsoft.com/office/powerpoint/2010/main" val="422112461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CE06E8A-FDF1-FF01-5FE2-674C5DAE10DF}"/>
            </a:ext>
          </a:extLst>
        </p:cNvPr>
        <p:cNvGrpSpPr/>
        <p:nvPr/>
      </p:nvGrpSpPr>
      <p:grpSpPr>
        <a:xfrm>
          <a:off x="0" y="0"/>
          <a:ext cx="0" cy="0"/>
          <a:chOff x="0" y="0"/>
          <a:chExt cx="0" cy="0"/>
        </a:xfrm>
      </p:grpSpPr>
      <p:sp>
        <p:nvSpPr>
          <p:cNvPr id="2" name="Folienbildplatzhalter 1">
            <a:extLst>
              <a:ext uri="{FF2B5EF4-FFF2-40B4-BE49-F238E27FC236}">
                <a16:creationId xmlns:a16="http://schemas.microsoft.com/office/drawing/2014/main" id="{49EA0826-79D6-4FCB-2458-63E8F9D62044}"/>
              </a:ext>
            </a:extLst>
          </p:cNvPr>
          <p:cNvSpPr>
            <a:spLocks noGrp="1" noRot="1" noChangeAspect="1"/>
          </p:cNvSpPr>
          <p:nvPr>
            <p:ph type="sldImg"/>
          </p:nvPr>
        </p:nvSpPr>
        <p:spPr/>
      </p:sp>
      <p:sp>
        <p:nvSpPr>
          <p:cNvPr id="3" name="Notizenplatzhalter 2">
            <a:extLst>
              <a:ext uri="{FF2B5EF4-FFF2-40B4-BE49-F238E27FC236}">
                <a16:creationId xmlns:a16="http://schemas.microsoft.com/office/drawing/2014/main" id="{65699DEC-C99A-99BB-3238-F205A6607C39}"/>
              </a:ext>
            </a:extLst>
          </p:cNvPr>
          <p:cNvSpPr>
            <a:spLocks noGrp="1"/>
          </p:cNvSpPr>
          <p:nvPr>
            <p:ph type="body" idx="1"/>
          </p:nvPr>
        </p:nvSpPr>
        <p:spPr/>
        <p:txBody>
          <a:bodyPr/>
          <a:lstStyle/>
          <a:p>
            <a:endParaRPr lang="en-GB" b="0" i="0" u="none" strike="noStrike" dirty="0">
              <a:solidFill>
                <a:srgbClr val="000000"/>
              </a:solidFill>
              <a:effectLst/>
              <a:latin typeface="Aptos" panose="02110004020202020204"/>
            </a:endParaRPr>
          </a:p>
        </p:txBody>
      </p:sp>
      <p:sp>
        <p:nvSpPr>
          <p:cNvPr id="4" name="Foliennummernplatzhalter 3">
            <a:extLst>
              <a:ext uri="{FF2B5EF4-FFF2-40B4-BE49-F238E27FC236}">
                <a16:creationId xmlns:a16="http://schemas.microsoft.com/office/drawing/2014/main" id="{C73B417A-47B5-C401-F49F-CEEB3152A945}"/>
              </a:ext>
            </a:extLst>
          </p:cNvPr>
          <p:cNvSpPr>
            <a:spLocks noGrp="1"/>
          </p:cNvSpPr>
          <p:nvPr>
            <p:ph type="sldNum" sz="quarter" idx="5"/>
          </p:nvPr>
        </p:nvSpPr>
        <p:spPr/>
        <p:txBody>
          <a:bodyPr/>
          <a:lstStyle/>
          <a:p>
            <a:fld id="{2443F25C-EF00-E349-8DF0-B6B9624C958C}" type="slidenum">
              <a:rPr lang="en-GB" smtClean="0"/>
              <a:t>5</a:t>
            </a:fld>
            <a:endParaRPr lang="en-GB"/>
          </a:p>
        </p:txBody>
      </p:sp>
    </p:spTree>
    <p:extLst>
      <p:ext uri="{BB962C8B-B14F-4D97-AF65-F5344CB8AC3E}">
        <p14:creationId xmlns:p14="http://schemas.microsoft.com/office/powerpoint/2010/main" val="213844067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9826031-0E35-403D-A792-3C8AACA0902A}"/>
            </a:ext>
          </a:extLst>
        </p:cNvPr>
        <p:cNvGrpSpPr/>
        <p:nvPr/>
      </p:nvGrpSpPr>
      <p:grpSpPr>
        <a:xfrm>
          <a:off x="0" y="0"/>
          <a:ext cx="0" cy="0"/>
          <a:chOff x="0" y="0"/>
          <a:chExt cx="0" cy="0"/>
        </a:xfrm>
      </p:grpSpPr>
      <p:sp>
        <p:nvSpPr>
          <p:cNvPr id="2" name="Folienbildplatzhalter 1">
            <a:extLst>
              <a:ext uri="{FF2B5EF4-FFF2-40B4-BE49-F238E27FC236}">
                <a16:creationId xmlns:a16="http://schemas.microsoft.com/office/drawing/2014/main" id="{40FFC46F-6BBC-124C-4481-C25E659DD27C}"/>
              </a:ext>
            </a:extLst>
          </p:cNvPr>
          <p:cNvSpPr>
            <a:spLocks noGrp="1" noRot="1" noChangeAspect="1"/>
          </p:cNvSpPr>
          <p:nvPr>
            <p:ph type="sldImg"/>
          </p:nvPr>
        </p:nvSpPr>
        <p:spPr/>
      </p:sp>
      <p:sp>
        <p:nvSpPr>
          <p:cNvPr id="3" name="Notizenplatzhalter 2">
            <a:extLst>
              <a:ext uri="{FF2B5EF4-FFF2-40B4-BE49-F238E27FC236}">
                <a16:creationId xmlns:a16="http://schemas.microsoft.com/office/drawing/2014/main" id="{2372F701-B1A3-3131-9F1C-00EB4B76E5CF}"/>
              </a:ext>
            </a:extLst>
          </p:cNvPr>
          <p:cNvSpPr>
            <a:spLocks noGrp="1"/>
          </p:cNvSpPr>
          <p:nvPr>
            <p:ph type="body" idx="1"/>
          </p:nvPr>
        </p:nvSpPr>
        <p:spPr/>
        <p:txBody>
          <a:bodyPr/>
          <a:lstStyle/>
          <a:p>
            <a:endParaRPr lang="en-GB" b="0" i="0" u="none" strike="noStrike" dirty="0">
              <a:solidFill>
                <a:srgbClr val="000000"/>
              </a:solidFill>
              <a:effectLst/>
              <a:latin typeface="Aptos" panose="02110004020202020204"/>
            </a:endParaRPr>
          </a:p>
        </p:txBody>
      </p:sp>
      <p:sp>
        <p:nvSpPr>
          <p:cNvPr id="4" name="Foliennummernplatzhalter 3">
            <a:extLst>
              <a:ext uri="{FF2B5EF4-FFF2-40B4-BE49-F238E27FC236}">
                <a16:creationId xmlns:a16="http://schemas.microsoft.com/office/drawing/2014/main" id="{F037E32C-934E-0A37-10E2-F2904110E7F8}"/>
              </a:ext>
            </a:extLst>
          </p:cNvPr>
          <p:cNvSpPr>
            <a:spLocks noGrp="1"/>
          </p:cNvSpPr>
          <p:nvPr>
            <p:ph type="sldNum" sz="quarter" idx="5"/>
          </p:nvPr>
        </p:nvSpPr>
        <p:spPr/>
        <p:txBody>
          <a:bodyPr/>
          <a:lstStyle/>
          <a:p>
            <a:fld id="{2443F25C-EF00-E349-8DF0-B6B9624C958C}" type="slidenum">
              <a:rPr lang="en-GB" smtClean="0"/>
              <a:t>6</a:t>
            </a:fld>
            <a:endParaRPr lang="en-GB"/>
          </a:p>
        </p:txBody>
      </p:sp>
    </p:spTree>
    <p:extLst>
      <p:ext uri="{BB962C8B-B14F-4D97-AF65-F5344CB8AC3E}">
        <p14:creationId xmlns:p14="http://schemas.microsoft.com/office/powerpoint/2010/main" val="107452524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48681C2-18B9-510C-F840-DCACF06E4D3D}"/>
            </a:ext>
          </a:extLst>
        </p:cNvPr>
        <p:cNvGrpSpPr/>
        <p:nvPr/>
      </p:nvGrpSpPr>
      <p:grpSpPr>
        <a:xfrm>
          <a:off x="0" y="0"/>
          <a:ext cx="0" cy="0"/>
          <a:chOff x="0" y="0"/>
          <a:chExt cx="0" cy="0"/>
        </a:xfrm>
      </p:grpSpPr>
      <p:sp>
        <p:nvSpPr>
          <p:cNvPr id="2" name="Folienbildplatzhalter 1">
            <a:extLst>
              <a:ext uri="{FF2B5EF4-FFF2-40B4-BE49-F238E27FC236}">
                <a16:creationId xmlns:a16="http://schemas.microsoft.com/office/drawing/2014/main" id="{6268A9AF-0034-27DC-6B84-105C13F40AC9}"/>
              </a:ext>
            </a:extLst>
          </p:cNvPr>
          <p:cNvSpPr>
            <a:spLocks noGrp="1" noRot="1" noChangeAspect="1"/>
          </p:cNvSpPr>
          <p:nvPr>
            <p:ph type="sldImg"/>
          </p:nvPr>
        </p:nvSpPr>
        <p:spPr/>
      </p:sp>
      <p:sp>
        <p:nvSpPr>
          <p:cNvPr id="3" name="Notizenplatzhalter 2">
            <a:extLst>
              <a:ext uri="{FF2B5EF4-FFF2-40B4-BE49-F238E27FC236}">
                <a16:creationId xmlns:a16="http://schemas.microsoft.com/office/drawing/2014/main" id="{6FAC8294-89AD-FB3C-D3C3-36936A91418D}"/>
              </a:ext>
            </a:extLst>
          </p:cNvPr>
          <p:cNvSpPr>
            <a:spLocks noGrp="1"/>
          </p:cNvSpPr>
          <p:nvPr>
            <p:ph type="body" idx="1"/>
          </p:nvPr>
        </p:nvSpPr>
        <p:spPr/>
        <p:txBody>
          <a:bodyPr/>
          <a:lstStyle/>
          <a:p>
            <a:pPr marL="0" indent="0">
              <a:buNone/>
            </a:pPr>
            <a:endParaRPr lang="en-GB" b="0" i="0" u="none" strike="noStrike" noProof="0" dirty="0">
              <a:solidFill>
                <a:srgbClr val="000000"/>
              </a:solidFill>
              <a:effectLst/>
              <a:latin typeface="Aptos" panose="02110004020202020204"/>
            </a:endParaRPr>
          </a:p>
        </p:txBody>
      </p:sp>
      <p:sp>
        <p:nvSpPr>
          <p:cNvPr id="4" name="Foliennummernplatzhalter 3">
            <a:extLst>
              <a:ext uri="{FF2B5EF4-FFF2-40B4-BE49-F238E27FC236}">
                <a16:creationId xmlns:a16="http://schemas.microsoft.com/office/drawing/2014/main" id="{6031E8CD-A867-59D1-6B57-F756F15788D2}"/>
              </a:ext>
            </a:extLst>
          </p:cNvPr>
          <p:cNvSpPr>
            <a:spLocks noGrp="1"/>
          </p:cNvSpPr>
          <p:nvPr>
            <p:ph type="sldNum" sz="quarter" idx="5"/>
          </p:nvPr>
        </p:nvSpPr>
        <p:spPr/>
        <p:txBody>
          <a:bodyPr/>
          <a:lstStyle/>
          <a:p>
            <a:fld id="{2443F25C-EF00-E349-8DF0-B6B9624C958C}" type="slidenum">
              <a:rPr lang="en-GB" smtClean="0"/>
              <a:t>7</a:t>
            </a:fld>
            <a:endParaRPr lang="en-GB"/>
          </a:p>
        </p:txBody>
      </p:sp>
    </p:spTree>
    <p:extLst>
      <p:ext uri="{BB962C8B-B14F-4D97-AF65-F5344CB8AC3E}">
        <p14:creationId xmlns:p14="http://schemas.microsoft.com/office/powerpoint/2010/main" val="18413770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96AC2E3-70F3-7023-8169-3C74DF28FDD5}"/>
            </a:ext>
          </a:extLst>
        </p:cNvPr>
        <p:cNvGrpSpPr/>
        <p:nvPr/>
      </p:nvGrpSpPr>
      <p:grpSpPr>
        <a:xfrm>
          <a:off x="0" y="0"/>
          <a:ext cx="0" cy="0"/>
          <a:chOff x="0" y="0"/>
          <a:chExt cx="0" cy="0"/>
        </a:xfrm>
      </p:grpSpPr>
      <p:sp>
        <p:nvSpPr>
          <p:cNvPr id="2" name="Folienbildplatzhalter 1">
            <a:extLst>
              <a:ext uri="{FF2B5EF4-FFF2-40B4-BE49-F238E27FC236}">
                <a16:creationId xmlns:a16="http://schemas.microsoft.com/office/drawing/2014/main" id="{0B907B28-A5BE-BD08-C96B-971BF55F926D}"/>
              </a:ext>
            </a:extLst>
          </p:cNvPr>
          <p:cNvSpPr>
            <a:spLocks noGrp="1" noRot="1" noChangeAspect="1"/>
          </p:cNvSpPr>
          <p:nvPr>
            <p:ph type="sldImg"/>
          </p:nvPr>
        </p:nvSpPr>
        <p:spPr/>
      </p:sp>
      <p:sp>
        <p:nvSpPr>
          <p:cNvPr id="3" name="Notizenplatzhalter 2">
            <a:extLst>
              <a:ext uri="{FF2B5EF4-FFF2-40B4-BE49-F238E27FC236}">
                <a16:creationId xmlns:a16="http://schemas.microsoft.com/office/drawing/2014/main" id="{CFBAE337-FEDE-50C6-629C-576F03A52CE1}"/>
              </a:ext>
            </a:extLst>
          </p:cNvPr>
          <p:cNvSpPr>
            <a:spLocks noGrp="1"/>
          </p:cNvSpPr>
          <p:nvPr>
            <p:ph type="body" idx="1"/>
          </p:nvPr>
        </p:nvSpPr>
        <p:spPr/>
        <p:txBody>
          <a:bodyPr/>
          <a:lstStyle/>
          <a:p>
            <a:endParaRPr lang="de-DE" dirty="0"/>
          </a:p>
        </p:txBody>
      </p:sp>
      <p:sp>
        <p:nvSpPr>
          <p:cNvPr id="4" name="Foliennummernplatzhalter 3">
            <a:extLst>
              <a:ext uri="{FF2B5EF4-FFF2-40B4-BE49-F238E27FC236}">
                <a16:creationId xmlns:a16="http://schemas.microsoft.com/office/drawing/2014/main" id="{3962E5ED-533A-0185-310B-050AFCD24376}"/>
              </a:ext>
            </a:extLst>
          </p:cNvPr>
          <p:cNvSpPr>
            <a:spLocks noGrp="1"/>
          </p:cNvSpPr>
          <p:nvPr>
            <p:ph type="sldNum" sz="quarter" idx="5"/>
          </p:nvPr>
        </p:nvSpPr>
        <p:spPr/>
        <p:txBody>
          <a:bodyPr/>
          <a:lstStyle/>
          <a:p>
            <a:fld id="{2443F25C-EF00-E349-8DF0-B6B9624C958C}" type="slidenum">
              <a:rPr lang="en-GB" smtClean="0"/>
              <a:t>8</a:t>
            </a:fld>
            <a:endParaRPr lang="en-GB"/>
          </a:p>
        </p:txBody>
      </p:sp>
    </p:spTree>
    <p:extLst>
      <p:ext uri="{BB962C8B-B14F-4D97-AF65-F5344CB8AC3E}">
        <p14:creationId xmlns:p14="http://schemas.microsoft.com/office/powerpoint/2010/main" val="81538538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C0065EE-344E-CC69-9AE6-25CFAF187C1A}"/>
            </a:ext>
          </a:extLst>
        </p:cNvPr>
        <p:cNvGrpSpPr/>
        <p:nvPr/>
      </p:nvGrpSpPr>
      <p:grpSpPr>
        <a:xfrm>
          <a:off x="0" y="0"/>
          <a:ext cx="0" cy="0"/>
          <a:chOff x="0" y="0"/>
          <a:chExt cx="0" cy="0"/>
        </a:xfrm>
      </p:grpSpPr>
      <p:sp>
        <p:nvSpPr>
          <p:cNvPr id="2" name="Folienbildplatzhalter 1">
            <a:extLst>
              <a:ext uri="{FF2B5EF4-FFF2-40B4-BE49-F238E27FC236}">
                <a16:creationId xmlns:a16="http://schemas.microsoft.com/office/drawing/2014/main" id="{7B9E23F8-2140-2859-28C4-853943E4B968}"/>
              </a:ext>
            </a:extLst>
          </p:cNvPr>
          <p:cNvSpPr>
            <a:spLocks noGrp="1" noRot="1" noChangeAspect="1"/>
          </p:cNvSpPr>
          <p:nvPr>
            <p:ph type="sldImg"/>
          </p:nvPr>
        </p:nvSpPr>
        <p:spPr/>
      </p:sp>
      <p:sp>
        <p:nvSpPr>
          <p:cNvPr id="3" name="Notizenplatzhalter 2">
            <a:extLst>
              <a:ext uri="{FF2B5EF4-FFF2-40B4-BE49-F238E27FC236}">
                <a16:creationId xmlns:a16="http://schemas.microsoft.com/office/drawing/2014/main" id="{1922B43D-D392-6AAB-362B-DA766D0E0B5E}"/>
              </a:ext>
            </a:extLst>
          </p:cNvPr>
          <p:cNvSpPr>
            <a:spLocks noGrp="1"/>
          </p:cNvSpPr>
          <p:nvPr>
            <p:ph type="body" idx="1"/>
          </p:nvPr>
        </p:nvSpPr>
        <p:spPr/>
        <p:txBody>
          <a:bodyPr/>
          <a:lstStyle/>
          <a:p>
            <a:endParaRPr lang="de-DE" dirty="0"/>
          </a:p>
        </p:txBody>
      </p:sp>
      <p:sp>
        <p:nvSpPr>
          <p:cNvPr id="4" name="Foliennummernplatzhalter 3">
            <a:extLst>
              <a:ext uri="{FF2B5EF4-FFF2-40B4-BE49-F238E27FC236}">
                <a16:creationId xmlns:a16="http://schemas.microsoft.com/office/drawing/2014/main" id="{385A54E1-0B38-5B8E-9FA8-24456EC61174}"/>
              </a:ext>
            </a:extLst>
          </p:cNvPr>
          <p:cNvSpPr>
            <a:spLocks noGrp="1"/>
          </p:cNvSpPr>
          <p:nvPr>
            <p:ph type="sldNum" sz="quarter" idx="5"/>
          </p:nvPr>
        </p:nvSpPr>
        <p:spPr/>
        <p:txBody>
          <a:bodyPr/>
          <a:lstStyle/>
          <a:p>
            <a:fld id="{2443F25C-EF00-E349-8DF0-B6B9624C958C}" type="slidenum">
              <a:rPr lang="en-GB" smtClean="0"/>
              <a:t>9</a:t>
            </a:fld>
            <a:endParaRPr lang="en-GB"/>
          </a:p>
        </p:txBody>
      </p:sp>
    </p:spTree>
    <p:extLst>
      <p:ext uri="{BB962C8B-B14F-4D97-AF65-F5344CB8AC3E}">
        <p14:creationId xmlns:p14="http://schemas.microsoft.com/office/powerpoint/2010/main" val="102418387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Naslovni diapozitiv">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4DF594B7-4DD4-E9B3-D4F9-331ECBC525CB}"/>
              </a:ext>
            </a:extLst>
          </p:cNvPr>
          <p:cNvSpPr>
            <a:spLocks noGrp="1"/>
          </p:cNvSpPr>
          <p:nvPr>
            <p:ph type="ctrTitle"/>
          </p:nvPr>
        </p:nvSpPr>
        <p:spPr>
          <a:xfrm>
            <a:off x="1524000" y="1122363"/>
            <a:ext cx="9144000" cy="2387600"/>
          </a:xfrm>
        </p:spPr>
        <p:txBody>
          <a:bodyPr anchor="b"/>
          <a:lstStyle>
            <a:lvl1pPr algn="ctr">
              <a:defRPr sz="6000"/>
            </a:lvl1pPr>
          </a:lstStyle>
          <a:p>
            <a:r>
              <a:rPr lang="sl-SI"/>
              <a:t>Kliknite, če želite urediti slog naslova matrice</a:t>
            </a:r>
          </a:p>
        </p:txBody>
      </p:sp>
      <p:sp>
        <p:nvSpPr>
          <p:cNvPr id="3" name="Podnaslov 2">
            <a:extLst>
              <a:ext uri="{FF2B5EF4-FFF2-40B4-BE49-F238E27FC236}">
                <a16:creationId xmlns:a16="http://schemas.microsoft.com/office/drawing/2014/main" id="{25CB8A2D-E034-A61C-E440-3CB79194D4A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l-SI"/>
              <a:t>Kliknite, če želite urediti slog podnaslova matrice</a:t>
            </a:r>
          </a:p>
        </p:txBody>
      </p:sp>
      <p:sp>
        <p:nvSpPr>
          <p:cNvPr id="4" name="Označba mesta datuma 3">
            <a:extLst>
              <a:ext uri="{FF2B5EF4-FFF2-40B4-BE49-F238E27FC236}">
                <a16:creationId xmlns:a16="http://schemas.microsoft.com/office/drawing/2014/main" id="{4DD9A130-26DE-8505-B4EE-E5BC5EDC5592}"/>
              </a:ext>
            </a:extLst>
          </p:cNvPr>
          <p:cNvSpPr>
            <a:spLocks noGrp="1"/>
          </p:cNvSpPr>
          <p:nvPr>
            <p:ph type="dt" sz="half" idx="10"/>
          </p:nvPr>
        </p:nvSpPr>
        <p:spPr/>
        <p:txBody>
          <a:bodyPr/>
          <a:lstStyle/>
          <a:p>
            <a:fld id="{80E2A01D-AE70-465E-B0F3-C282379F46E8}" type="datetimeFigureOut">
              <a:rPr lang="sl-SI" smtClean="0"/>
              <a:t>30. 06. 2025</a:t>
            </a:fld>
            <a:endParaRPr lang="sl-SI"/>
          </a:p>
        </p:txBody>
      </p:sp>
      <p:sp>
        <p:nvSpPr>
          <p:cNvPr id="5" name="Označba mesta noge 4">
            <a:extLst>
              <a:ext uri="{FF2B5EF4-FFF2-40B4-BE49-F238E27FC236}">
                <a16:creationId xmlns:a16="http://schemas.microsoft.com/office/drawing/2014/main" id="{60223D49-22CF-A209-EE23-7856ABA4AE58}"/>
              </a:ext>
            </a:extLst>
          </p:cNvPr>
          <p:cNvSpPr>
            <a:spLocks noGrp="1"/>
          </p:cNvSpPr>
          <p:nvPr>
            <p:ph type="ftr" sz="quarter" idx="11"/>
          </p:nvPr>
        </p:nvSpPr>
        <p:spPr/>
        <p:txBody>
          <a:bodyPr/>
          <a:lstStyle/>
          <a:p>
            <a:endParaRPr lang="sl-SI"/>
          </a:p>
        </p:txBody>
      </p:sp>
      <p:sp>
        <p:nvSpPr>
          <p:cNvPr id="6" name="Označba mesta številke diapozitiva 5">
            <a:extLst>
              <a:ext uri="{FF2B5EF4-FFF2-40B4-BE49-F238E27FC236}">
                <a16:creationId xmlns:a16="http://schemas.microsoft.com/office/drawing/2014/main" id="{61E097CF-1BD2-2F9F-462C-2F1BCB56E948}"/>
              </a:ext>
            </a:extLst>
          </p:cNvPr>
          <p:cNvSpPr>
            <a:spLocks noGrp="1"/>
          </p:cNvSpPr>
          <p:nvPr>
            <p:ph type="sldNum" sz="quarter" idx="12"/>
          </p:nvPr>
        </p:nvSpPr>
        <p:spPr/>
        <p:txBody>
          <a:bodyPr/>
          <a:lstStyle/>
          <a:p>
            <a:fld id="{DF1307BD-C626-424B-8AFD-8402F9E0A1D7}" type="slidenum">
              <a:rPr lang="sl-SI" smtClean="0"/>
              <a:t>‹#›</a:t>
            </a:fld>
            <a:endParaRPr lang="sl-SI"/>
          </a:p>
        </p:txBody>
      </p:sp>
    </p:spTree>
    <p:extLst>
      <p:ext uri="{BB962C8B-B14F-4D97-AF65-F5344CB8AC3E}">
        <p14:creationId xmlns:p14="http://schemas.microsoft.com/office/powerpoint/2010/main" val="372144265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slov in navpično besedilo">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6CDF1ABA-96AC-7570-F89A-B2CECBB7FE2C}"/>
              </a:ext>
            </a:extLst>
          </p:cNvPr>
          <p:cNvSpPr>
            <a:spLocks noGrp="1"/>
          </p:cNvSpPr>
          <p:nvPr>
            <p:ph type="title"/>
          </p:nvPr>
        </p:nvSpPr>
        <p:spPr/>
        <p:txBody>
          <a:bodyPr/>
          <a:lstStyle/>
          <a:p>
            <a:r>
              <a:rPr lang="sl-SI"/>
              <a:t>Kliknite, če želite urediti slog naslova matrice</a:t>
            </a:r>
          </a:p>
        </p:txBody>
      </p:sp>
      <p:sp>
        <p:nvSpPr>
          <p:cNvPr id="3" name="Označba mesta navpičnega besedila 2">
            <a:extLst>
              <a:ext uri="{FF2B5EF4-FFF2-40B4-BE49-F238E27FC236}">
                <a16:creationId xmlns:a16="http://schemas.microsoft.com/office/drawing/2014/main" id="{C89CED87-B18A-EBF4-7F0F-470E6A265E5C}"/>
              </a:ext>
            </a:extLst>
          </p:cNvPr>
          <p:cNvSpPr>
            <a:spLocks noGrp="1"/>
          </p:cNvSpPr>
          <p:nvPr>
            <p:ph type="body" orient="vert" idx="1"/>
          </p:nvPr>
        </p:nvSpPr>
        <p:spPr/>
        <p:txBody>
          <a:bodyPr vert="eaVert"/>
          <a:lstStyle/>
          <a:p>
            <a:pPr lvl="0"/>
            <a:r>
              <a:rPr lang="sl-SI"/>
              <a:t>Kliknite za urejanje slogov besedila matrice</a:t>
            </a:r>
          </a:p>
          <a:p>
            <a:pPr lvl="1"/>
            <a:r>
              <a:rPr lang="sl-SI"/>
              <a:t>Druga raven</a:t>
            </a:r>
          </a:p>
          <a:p>
            <a:pPr lvl="2"/>
            <a:r>
              <a:rPr lang="sl-SI"/>
              <a:t>Tretja raven</a:t>
            </a:r>
          </a:p>
          <a:p>
            <a:pPr lvl="3"/>
            <a:r>
              <a:rPr lang="sl-SI"/>
              <a:t>Četrta raven</a:t>
            </a:r>
          </a:p>
          <a:p>
            <a:pPr lvl="4"/>
            <a:r>
              <a:rPr lang="sl-SI"/>
              <a:t>Peta raven</a:t>
            </a:r>
          </a:p>
        </p:txBody>
      </p:sp>
      <p:sp>
        <p:nvSpPr>
          <p:cNvPr id="4" name="Označba mesta datuma 3">
            <a:extLst>
              <a:ext uri="{FF2B5EF4-FFF2-40B4-BE49-F238E27FC236}">
                <a16:creationId xmlns:a16="http://schemas.microsoft.com/office/drawing/2014/main" id="{9FAD7043-3D7B-CA6F-E6FA-4E595E9D72A5}"/>
              </a:ext>
            </a:extLst>
          </p:cNvPr>
          <p:cNvSpPr>
            <a:spLocks noGrp="1"/>
          </p:cNvSpPr>
          <p:nvPr>
            <p:ph type="dt" sz="half" idx="10"/>
          </p:nvPr>
        </p:nvSpPr>
        <p:spPr/>
        <p:txBody>
          <a:bodyPr/>
          <a:lstStyle/>
          <a:p>
            <a:fld id="{80E2A01D-AE70-465E-B0F3-C282379F46E8}" type="datetimeFigureOut">
              <a:rPr lang="sl-SI" smtClean="0"/>
              <a:t>30. 06. 2025</a:t>
            </a:fld>
            <a:endParaRPr lang="sl-SI"/>
          </a:p>
        </p:txBody>
      </p:sp>
      <p:sp>
        <p:nvSpPr>
          <p:cNvPr id="5" name="Označba mesta noge 4">
            <a:extLst>
              <a:ext uri="{FF2B5EF4-FFF2-40B4-BE49-F238E27FC236}">
                <a16:creationId xmlns:a16="http://schemas.microsoft.com/office/drawing/2014/main" id="{A3A54F1B-C424-CDF0-F32D-BFD309515FE7}"/>
              </a:ext>
            </a:extLst>
          </p:cNvPr>
          <p:cNvSpPr>
            <a:spLocks noGrp="1"/>
          </p:cNvSpPr>
          <p:nvPr>
            <p:ph type="ftr" sz="quarter" idx="11"/>
          </p:nvPr>
        </p:nvSpPr>
        <p:spPr/>
        <p:txBody>
          <a:bodyPr/>
          <a:lstStyle/>
          <a:p>
            <a:endParaRPr lang="sl-SI"/>
          </a:p>
        </p:txBody>
      </p:sp>
      <p:sp>
        <p:nvSpPr>
          <p:cNvPr id="6" name="Označba mesta številke diapozitiva 5">
            <a:extLst>
              <a:ext uri="{FF2B5EF4-FFF2-40B4-BE49-F238E27FC236}">
                <a16:creationId xmlns:a16="http://schemas.microsoft.com/office/drawing/2014/main" id="{A98D8633-DE69-0B43-8CFB-931D746FF320}"/>
              </a:ext>
            </a:extLst>
          </p:cNvPr>
          <p:cNvSpPr>
            <a:spLocks noGrp="1"/>
          </p:cNvSpPr>
          <p:nvPr>
            <p:ph type="sldNum" sz="quarter" idx="12"/>
          </p:nvPr>
        </p:nvSpPr>
        <p:spPr/>
        <p:txBody>
          <a:bodyPr/>
          <a:lstStyle/>
          <a:p>
            <a:fld id="{DF1307BD-C626-424B-8AFD-8402F9E0A1D7}" type="slidenum">
              <a:rPr lang="sl-SI" smtClean="0"/>
              <a:t>‹#›</a:t>
            </a:fld>
            <a:endParaRPr lang="sl-SI"/>
          </a:p>
        </p:txBody>
      </p:sp>
    </p:spTree>
    <p:extLst>
      <p:ext uri="{BB962C8B-B14F-4D97-AF65-F5344CB8AC3E}">
        <p14:creationId xmlns:p14="http://schemas.microsoft.com/office/powerpoint/2010/main" val="208535791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Navpični naslov in besedilo">
    <p:spTree>
      <p:nvGrpSpPr>
        <p:cNvPr id="1" name=""/>
        <p:cNvGrpSpPr/>
        <p:nvPr/>
      </p:nvGrpSpPr>
      <p:grpSpPr>
        <a:xfrm>
          <a:off x="0" y="0"/>
          <a:ext cx="0" cy="0"/>
          <a:chOff x="0" y="0"/>
          <a:chExt cx="0" cy="0"/>
        </a:xfrm>
      </p:grpSpPr>
      <p:sp>
        <p:nvSpPr>
          <p:cNvPr id="2" name="Navpični naslov 1">
            <a:extLst>
              <a:ext uri="{FF2B5EF4-FFF2-40B4-BE49-F238E27FC236}">
                <a16:creationId xmlns:a16="http://schemas.microsoft.com/office/drawing/2014/main" id="{1965B218-794A-2937-D22F-C0FBF832A10A}"/>
              </a:ext>
            </a:extLst>
          </p:cNvPr>
          <p:cNvSpPr>
            <a:spLocks noGrp="1"/>
          </p:cNvSpPr>
          <p:nvPr>
            <p:ph type="title" orient="vert"/>
          </p:nvPr>
        </p:nvSpPr>
        <p:spPr>
          <a:xfrm>
            <a:off x="8724900" y="365125"/>
            <a:ext cx="2628900" cy="5811838"/>
          </a:xfrm>
        </p:spPr>
        <p:txBody>
          <a:bodyPr vert="eaVert"/>
          <a:lstStyle/>
          <a:p>
            <a:r>
              <a:rPr lang="sl-SI"/>
              <a:t>Kliknite, če želite urediti slog naslova matrice</a:t>
            </a:r>
          </a:p>
        </p:txBody>
      </p:sp>
      <p:sp>
        <p:nvSpPr>
          <p:cNvPr id="3" name="Označba mesta navpičnega besedila 2">
            <a:extLst>
              <a:ext uri="{FF2B5EF4-FFF2-40B4-BE49-F238E27FC236}">
                <a16:creationId xmlns:a16="http://schemas.microsoft.com/office/drawing/2014/main" id="{3E144C37-DB0F-AA9F-C548-5C68BB7A66FA}"/>
              </a:ext>
            </a:extLst>
          </p:cNvPr>
          <p:cNvSpPr>
            <a:spLocks noGrp="1"/>
          </p:cNvSpPr>
          <p:nvPr>
            <p:ph type="body" orient="vert" idx="1"/>
          </p:nvPr>
        </p:nvSpPr>
        <p:spPr>
          <a:xfrm>
            <a:off x="838200" y="365125"/>
            <a:ext cx="7734300" cy="5811838"/>
          </a:xfrm>
        </p:spPr>
        <p:txBody>
          <a:bodyPr vert="eaVert"/>
          <a:lstStyle/>
          <a:p>
            <a:pPr lvl="0"/>
            <a:r>
              <a:rPr lang="sl-SI"/>
              <a:t>Kliknite za urejanje slogov besedila matrice</a:t>
            </a:r>
          </a:p>
          <a:p>
            <a:pPr lvl="1"/>
            <a:r>
              <a:rPr lang="sl-SI"/>
              <a:t>Druga raven</a:t>
            </a:r>
          </a:p>
          <a:p>
            <a:pPr lvl="2"/>
            <a:r>
              <a:rPr lang="sl-SI"/>
              <a:t>Tretja raven</a:t>
            </a:r>
          </a:p>
          <a:p>
            <a:pPr lvl="3"/>
            <a:r>
              <a:rPr lang="sl-SI"/>
              <a:t>Četrta raven</a:t>
            </a:r>
          </a:p>
          <a:p>
            <a:pPr lvl="4"/>
            <a:r>
              <a:rPr lang="sl-SI"/>
              <a:t>Peta raven</a:t>
            </a:r>
          </a:p>
        </p:txBody>
      </p:sp>
      <p:sp>
        <p:nvSpPr>
          <p:cNvPr id="4" name="Označba mesta datuma 3">
            <a:extLst>
              <a:ext uri="{FF2B5EF4-FFF2-40B4-BE49-F238E27FC236}">
                <a16:creationId xmlns:a16="http://schemas.microsoft.com/office/drawing/2014/main" id="{26444FA7-C2FF-B315-0B0E-38A9E90EBA85}"/>
              </a:ext>
            </a:extLst>
          </p:cNvPr>
          <p:cNvSpPr>
            <a:spLocks noGrp="1"/>
          </p:cNvSpPr>
          <p:nvPr>
            <p:ph type="dt" sz="half" idx="10"/>
          </p:nvPr>
        </p:nvSpPr>
        <p:spPr/>
        <p:txBody>
          <a:bodyPr/>
          <a:lstStyle/>
          <a:p>
            <a:fld id="{80E2A01D-AE70-465E-B0F3-C282379F46E8}" type="datetimeFigureOut">
              <a:rPr lang="sl-SI" smtClean="0"/>
              <a:t>30. 06. 2025</a:t>
            </a:fld>
            <a:endParaRPr lang="sl-SI"/>
          </a:p>
        </p:txBody>
      </p:sp>
      <p:sp>
        <p:nvSpPr>
          <p:cNvPr id="5" name="Označba mesta noge 4">
            <a:extLst>
              <a:ext uri="{FF2B5EF4-FFF2-40B4-BE49-F238E27FC236}">
                <a16:creationId xmlns:a16="http://schemas.microsoft.com/office/drawing/2014/main" id="{B02B8E10-F84A-8096-3C3A-BC07CB8C913E}"/>
              </a:ext>
            </a:extLst>
          </p:cNvPr>
          <p:cNvSpPr>
            <a:spLocks noGrp="1"/>
          </p:cNvSpPr>
          <p:nvPr>
            <p:ph type="ftr" sz="quarter" idx="11"/>
          </p:nvPr>
        </p:nvSpPr>
        <p:spPr/>
        <p:txBody>
          <a:bodyPr/>
          <a:lstStyle/>
          <a:p>
            <a:endParaRPr lang="sl-SI"/>
          </a:p>
        </p:txBody>
      </p:sp>
      <p:sp>
        <p:nvSpPr>
          <p:cNvPr id="6" name="Označba mesta številke diapozitiva 5">
            <a:extLst>
              <a:ext uri="{FF2B5EF4-FFF2-40B4-BE49-F238E27FC236}">
                <a16:creationId xmlns:a16="http://schemas.microsoft.com/office/drawing/2014/main" id="{F9B858C9-596C-D713-995C-5C1191EE44C2}"/>
              </a:ext>
            </a:extLst>
          </p:cNvPr>
          <p:cNvSpPr>
            <a:spLocks noGrp="1"/>
          </p:cNvSpPr>
          <p:nvPr>
            <p:ph type="sldNum" sz="quarter" idx="12"/>
          </p:nvPr>
        </p:nvSpPr>
        <p:spPr/>
        <p:txBody>
          <a:bodyPr/>
          <a:lstStyle/>
          <a:p>
            <a:fld id="{DF1307BD-C626-424B-8AFD-8402F9E0A1D7}" type="slidenum">
              <a:rPr lang="sl-SI" smtClean="0"/>
              <a:t>‹#›</a:t>
            </a:fld>
            <a:endParaRPr lang="sl-SI"/>
          </a:p>
        </p:txBody>
      </p:sp>
    </p:spTree>
    <p:extLst>
      <p:ext uri="{BB962C8B-B14F-4D97-AF65-F5344CB8AC3E}">
        <p14:creationId xmlns:p14="http://schemas.microsoft.com/office/powerpoint/2010/main" val="62256734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slov in vsebina">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87DEB636-B026-D8BD-386B-8D25DADE35BD}"/>
              </a:ext>
            </a:extLst>
          </p:cNvPr>
          <p:cNvSpPr>
            <a:spLocks noGrp="1"/>
          </p:cNvSpPr>
          <p:nvPr>
            <p:ph type="title"/>
          </p:nvPr>
        </p:nvSpPr>
        <p:spPr/>
        <p:txBody>
          <a:bodyPr/>
          <a:lstStyle/>
          <a:p>
            <a:r>
              <a:rPr lang="sl-SI"/>
              <a:t>Kliknite, če želite urediti slog naslova matrice</a:t>
            </a:r>
          </a:p>
        </p:txBody>
      </p:sp>
      <p:sp>
        <p:nvSpPr>
          <p:cNvPr id="3" name="Označba mesta vsebine 2">
            <a:extLst>
              <a:ext uri="{FF2B5EF4-FFF2-40B4-BE49-F238E27FC236}">
                <a16:creationId xmlns:a16="http://schemas.microsoft.com/office/drawing/2014/main" id="{DBEEAE87-4E45-05AF-1FDD-BFF57D7FF2BC}"/>
              </a:ext>
            </a:extLst>
          </p:cNvPr>
          <p:cNvSpPr>
            <a:spLocks noGrp="1"/>
          </p:cNvSpPr>
          <p:nvPr>
            <p:ph idx="1"/>
          </p:nvPr>
        </p:nvSpPr>
        <p:spPr/>
        <p:txBody>
          <a:bodyPr/>
          <a:lstStyle/>
          <a:p>
            <a:pPr lvl="0"/>
            <a:r>
              <a:rPr lang="sl-SI"/>
              <a:t>Kliknite za urejanje slogov besedila matrice</a:t>
            </a:r>
          </a:p>
          <a:p>
            <a:pPr lvl="1"/>
            <a:r>
              <a:rPr lang="sl-SI"/>
              <a:t>Druga raven</a:t>
            </a:r>
          </a:p>
          <a:p>
            <a:pPr lvl="2"/>
            <a:r>
              <a:rPr lang="sl-SI"/>
              <a:t>Tretja raven</a:t>
            </a:r>
          </a:p>
          <a:p>
            <a:pPr lvl="3"/>
            <a:r>
              <a:rPr lang="sl-SI"/>
              <a:t>Četrta raven</a:t>
            </a:r>
          </a:p>
          <a:p>
            <a:pPr lvl="4"/>
            <a:r>
              <a:rPr lang="sl-SI"/>
              <a:t>Peta raven</a:t>
            </a:r>
          </a:p>
        </p:txBody>
      </p:sp>
      <p:sp>
        <p:nvSpPr>
          <p:cNvPr id="4" name="Označba mesta datuma 3">
            <a:extLst>
              <a:ext uri="{FF2B5EF4-FFF2-40B4-BE49-F238E27FC236}">
                <a16:creationId xmlns:a16="http://schemas.microsoft.com/office/drawing/2014/main" id="{1676ECA4-BCEF-34A7-3315-C735E2D6F1EA}"/>
              </a:ext>
            </a:extLst>
          </p:cNvPr>
          <p:cNvSpPr>
            <a:spLocks noGrp="1"/>
          </p:cNvSpPr>
          <p:nvPr>
            <p:ph type="dt" sz="half" idx="10"/>
          </p:nvPr>
        </p:nvSpPr>
        <p:spPr/>
        <p:txBody>
          <a:bodyPr/>
          <a:lstStyle/>
          <a:p>
            <a:fld id="{80E2A01D-AE70-465E-B0F3-C282379F46E8}" type="datetimeFigureOut">
              <a:rPr lang="sl-SI" smtClean="0"/>
              <a:t>30. 06. 2025</a:t>
            </a:fld>
            <a:endParaRPr lang="sl-SI"/>
          </a:p>
        </p:txBody>
      </p:sp>
      <p:sp>
        <p:nvSpPr>
          <p:cNvPr id="5" name="Označba mesta noge 4">
            <a:extLst>
              <a:ext uri="{FF2B5EF4-FFF2-40B4-BE49-F238E27FC236}">
                <a16:creationId xmlns:a16="http://schemas.microsoft.com/office/drawing/2014/main" id="{E29E80CA-9D6F-ED9D-E3E2-7ED0E3D53821}"/>
              </a:ext>
            </a:extLst>
          </p:cNvPr>
          <p:cNvSpPr>
            <a:spLocks noGrp="1"/>
          </p:cNvSpPr>
          <p:nvPr>
            <p:ph type="ftr" sz="quarter" idx="11"/>
          </p:nvPr>
        </p:nvSpPr>
        <p:spPr/>
        <p:txBody>
          <a:bodyPr/>
          <a:lstStyle/>
          <a:p>
            <a:endParaRPr lang="sl-SI"/>
          </a:p>
        </p:txBody>
      </p:sp>
      <p:sp>
        <p:nvSpPr>
          <p:cNvPr id="6" name="Označba mesta številke diapozitiva 5">
            <a:extLst>
              <a:ext uri="{FF2B5EF4-FFF2-40B4-BE49-F238E27FC236}">
                <a16:creationId xmlns:a16="http://schemas.microsoft.com/office/drawing/2014/main" id="{A5B40ED7-5C67-3D03-17D1-E2FA2D4C7D87}"/>
              </a:ext>
            </a:extLst>
          </p:cNvPr>
          <p:cNvSpPr>
            <a:spLocks noGrp="1"/>
          </p:cNvSpPr>
          <p:nvPr>
            <p:ph type="sldNum" sz="quarter" idx="12"/>
          </p:nvPr>
        </p:nvSpPr>
        <p:spPr/>
        <p:txBody>
          <a:bodyPr/>
          <a:lstStyle/>
          <a:p>
            <a:fld id="{DF1307BD-C626-424B-8AFD-8402F9E0A1D7}" type="slidenum">
              <a:rPr lang="sl-SI" smtClean="0"/>
              <a:t>‹#›</a:t>
            </a:fld>
            <a:endParaRPr lang="sl-SI"/>
          </a:p>
        </p:txBody>
      </p:sp>
    </p:spTree>
    <p:extLst>
      <p:ext uri="{BB962C8B-B14F-4D97-AF65-F5344CB8AC3E}">
        <p14:creationId xmlns:p14="http://schemas.microsoft.com/office/powerpoint/2010/main" val="19273053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Glava odseka">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AD9D87CD-B040-32DF-3FDF-20E5A6A05919}"/>
              </a:ext>
            </a:extLst>
          </p:cNvPr>
          <p:cNvSpPr>
            <a:spLocks noGrp="1"/>
          </p:cNvSpPr>
          <p:nvPr>
            <p:ph type="title"/>
          </p:nvPr>
        </p:nvSpPr>
        <p:spPr>
          <a:xfrm>
            <a:off x="831850" y="1709738"/>
            <a:ext cx="10515600" cy="2852737"/>
          </a:xfrm>
        </p:spPr>
        <p:txBody>
          <a:bodyPr anchor="b"/>
          <a:lstStyle>
            <a:lvl1pPr>
              <a:defRPr sz="6000"/>
            </a:lvl1pPr>
          </a:lstStyle>
          <a:p>
            <a:r>
              <a:rPr lang="sl-SI"/>
              <a:t>Kliknite, če želite urediti slog naslova matrice</a:t>
            </a:r>
          </a:p>
        </p:txBody>
      </p:sp>
      <p:sp>
        <p:nvSpPr>
          <p:cNvPr id="3" name="Označba mesta besedila 2">
            <a:extLst>
              <a:ext uri="{FF2B5EF4-FFF2-40B4-BE49-F238E27FC236}">
                <a16:creationId xmlns:a16="http://schemas.microsoft.com/office/drawing/2014/main" id="{33BF8DBE-7D6D-95F7-6A6E-C99119D86983}"/>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sl-SI"/>
              <a:t>Kliknite za urejanje slogov besedila matrice</a:t>
            </a:r>
          </a:p>
        </p:txBody>
      </p:sp>
      <p:sp>
        <p:nvSpPr>
          <p:cNvPr id="4" name="Označba mesta datuma 3">
            <a:extLst>
              <a:ext uri="{FF2B5EF4-FFF2-40B4-BE49-F238E27FC236}">
                <a16:creationId xmlns:a16="http://schemas.microsoft.com/office/drawing/2014/main" id="{22E61962-13D3-764C-7865-DCD0C01F39B2}"/>
              </a:ext>
            </a:extLst>
          </p:cNvPr>
          <p:cNvSpPr>
            <a:spLocks noGrp="1"/>
          </p:cNvSpPr>
          <p:nvPr>
            <p:ph type="dt" sz="half" idx="10"/>
          </p:nvPr>
        </p:nvSpPr>
        <p:spPr/>
        <p:txBody>
          <a:bodyPr/>
          <a:lstStyle/>
          <a:p>
            <a:fld id="{80E2A01D-AE70-465E-B0F3-C282379F46E8}" type="datetimeFigureOut">
              <a:rPr lang="sl-SI" smtClean="0"/>
              <a:t>30. 06. 2025</a:t>
            </a:fld>
            <a:endParaRPr lang="sl-SI"/>
          </a:p>
        </p:txBody>
      </p:sp>
      <p:sp>
        <p:nvSpPr>
          <p:cNvPr id="5" name="Označba mesta noge 4">
            <a:extLst>
              <a:ext uri="{FF2B5EF4-FFF2-40B4-BE49-F238E27FC236}">
                <a16:creationId xmlns:a16="http://schemas.microsoft.com/office/drawing/2014/main" id="{E39F6128-5130-D79C-95AB-14F06FD87F83}"/>
              </a:ext>
            </a:extLst>
          </p:cNvPr>
          <p:cNvSpPr>
            <a:spLocks noGrp="1"/>
          </p:cNvSpPr>
          <p:nvPr>
            <p:ph type="ftr" sz="quarter" idx="11"/>
          </p:nvPr>
        </p:nvSpPr>
        <p:spPr/>
        <p:txBody>
          <a:bodyPr/>
          <a:lstStyle/>
          <a:p>
            <a:endParaRPr lang="sl-SI"/>
          </a:p>
        </p:txBody>
      </p:sp>
      <p:sp>
        <p:nvSpPr>
          <p:cNvPr id="6" name="Označba mesta številke diapozitiva 5">
            <a:extLst>
              <a:ext uri="{FF2B5EF4-FFF2-40B4-BE49-F238E27FC236}">
                <a16:creationId xmlns:a16="http://schemas.microsoft.com/office/drawing/2014/main" id="{D8D4CEFE-44B5-3345-C9D8-D2A8CFCE51CD}"/>
              </a:ext>
            </a:extLst>
          </p:cNvPr>
          <p:cNvSpPr>
            <a:spLocks noGrp="1"/>
          </p:cNvSpPr>
          <p:nvPr>
            <p:ph type="sldNum" sz="quarter" idx="12"/>
          </p:nvPr>
        </p:nvSpPr>
        <p:spPr/>
        <p:txBody>
          <a:bodyPr/>
          <a:lstStyle/>
          <a:p>
            <a:fld id="{DF1307BD-C626-424B-8AFD-8402F9E0A1D7}" type="slidenum">
              <a:rPr lang="sl-SI" smtClean="0"/>
              <a:t>‹#›</a:t>
            </a:fld>
            <a:endParaRPr lang="sl-SI"/>
          </a:p>
        </p:txBody>
      </p:sp>
    </p:spTree>
    <p:extLst>
      <p:ext uri="{BB962C8B-B14F-4D97-AF65-F5344CB8AC3E}">
        <p14:creationId xmlns:p14="http://schemas.microsoft.com/office/powerpoint/2010/main" val="289565546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e vsebini">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EE6448F7-D343-977B-DD73-5EC74BF67C45}"/>
              </a:ext>
            </a:extLst>
          </p:cNvPr>
          <p:cNvSpPr>
            <a:spLocks noGrp="1"/>
          </p:cNvSpPr>
          <p:nvPr>
            <p:ph type="title"/>
          </p:nvPr>
        </p:nvSpPr>
        <p:spPr/>
        <p:txBody>
          <a:bodyPr/>
          <a:lstStyle/>
          <a:p>
            <a:r>
              <a:rPr lang="sl-SI"/>
              <a:t>Kliknite, če želite urediti slog naslova matrice</a:t>
            </a:r>
          </a:p>
        </p:txBody>
      </p:sp>
      <p:sp>
        <p:nvSpPr>
          <p:cNvPr id="3" name="Označba mesta vsebine 2">
            <a:extLst>
              <a:ext uri="{FF2B5EF4-FFF2-40B4-BE49-F238E27FC236}">
                <a16:creationId xmlns:a16="http://schemas.microsoft.com/office/drawing/2014/main" id="{DFE05AE8-863F-4134-079E-34AEC8CA0E50}"/>
              </a:ext>
            </a:extLst>
          </p:cNvPr>
          <p:cNvSpPr>
            <a:spLocks noGrp="1"/>
          </p:cNvSpPr>
          <p:nvPr>
            <p:ph sz="half" idx="1"/>
          </p:nvPr>
        </p:nvSpPr>
        <p:spPr>
          <a:xfrm>
            <a:off x="838200" y="1825625"/>
            <a:ext cx="5181600" cy="4351338"/>
          </a:xfrm>
        </p:spPr>
        <p:txBody>
          <a:bodyPr/>
          <a:lstStyle/>
          <a:p>
            <a:pPr lvl="0"/>
            <a:r>
              <a:rPr lang="sl-SI"/>
              <a:t>Kliknite za urejanje slogov besedila matrice</a:t>
            </a:r>
          </a:p>
          <a:p>
            <a:pPr lvl="1"/>
            <a:r>
              <a:rPr lang="sl-SI"/>
              <a:t>Druga raven</a:t>
            </a:r>
          </a:p>
          <a:p>
            <a:pPr lvl="2"/>
            <a:r>
              <a:rPr lang="sl-SI"/>
              <a:t>Tretja raven</a:t>
            </a:r>
          </a:p>
          <a:p>
            <a:pPr lvl="3"/>
            <a:r>
              <a:rPr lang="sl-SI"/>
              <a:t>Četrta raven</a:t>
            </a:r>
          </a:p>
          <a:p>
            <a:pPr lvl="4"/>
            <a:r>
              <a:rPr lang="sl-SI"/>
              <a:t>Peta raven</a:t>
            </a:r>
          </a:p>
        </p:txBody>
      </p:sp>
      <p:sp>
        <p:nvSpPr>
          <p:cNvPr id="4" name="Označba mesta vsebine 3">
            <a:extLst>
              <a:ext uri="{FF2B5EF4-FFF2-40B4-BE49-F238E27FC236}">
                <a16:creationId xmlns:a16="http://schemas.microsoft.com/office/drawing/2014/main" id="{804598F6-B98A-00B9-8BE7-B6F7DA22A82E}"/>
              </a:ext>
            </a:extLst>
          </p:cNvPr>
          <p:cNvSpPr>
            <a:spLocks noGrp="1"/>
          </p:cNvSpPr>
          <p:nvPr>
            <p:ph sz="half" idx="2"/>
          </p:nvPr>
        </p:nvSpPr>
        <p:spPr>
          <a:xfrm>
            <a:off x="6172200" y="1825625"/>
            <a:ext cx="5181600" cy="4351338"/>
          </a:xfrm>
        </p:spPr>
        <p:txBody>
          <a:bodyPr/>
          <a:lstStyle/>
          <a:p>
            <a:pPr lvl="0"/>
            <a:r>
              <a:rPr lang="sl-SI"/>
              <a:t>Kliknite za urejanje slogov besedila matrice</a:t>
            </a:r>
          </a:p>
          <a:p>
            <a:pPr lvl="1"/>
            <a:r>
              <a:rPr lang="sl-SI"/>
              <a:t>Druga raven</a:t>
            </a:r>
          </a:p>
          <a:p>
            <a:pPr lvl="2"/>
            <a:r>
              <a:rPr lang="sl-SI"/>
              <a:t>Tretja raven</a:t>
            </a:r>
          </a:p>
          <a:p>
            <a:pPr lvl="3"/>
            <a:r>
              <a:rPr lang="sl-SI"/>
              <a:t>Četrta raven</a:t>
            </a:r>
          </a:p>
          <a:p>
            <a:pPr lvl="4"/>
            <a:r>
              <a:rPr lang="sl-SI"/>
              <a:t>Peta raven</a:t>
            </a:r>
          </a:p>
        </p:txBody>
      </p:sp>
      <p:sp>
        <p:nvSpPr>
          <p:cNvPr id="5" name="Označba mesta datuma 4">
            <a:extLst>
              <a:ext uri="{FF2B5EF4-FFF2-40B4-BE49-F238E27FC236}">
                <a16:creationId xmlns:a16="http://schemas.microsoft.com/office/drawing/2014/main" id="{90933CA6-3D22-AB9A-81BB-AEF195CE807C}"/>
              </a:ext>
            </a:extLst>
          </p:cNvPr>
          <p:cNvSpPr>
            <a:spLocks noGrp="1"/>
          </p:cNvSpPr>
          <p:nvPr>
            <p:ph type="dt" sz="half" idx="10"/>
          </p:nvPr>
        </p:nvSpPr>
        <p:spPr/>
        <p:txBody>
          <a:bodyPr/>
          <a:lstStyle/>
          <a:p>
            <a:fld id="{80E2A01D-AE70-465E-B0F3-C282379F46E8}" type="datetimeFigureOut">
              <a:rPr lang="sl-SI" smtClean="0"/>
              <a:t>30. 06. 2025</a:t>
            </a:fld>
            <a:endParaRPr lang="sl-SI"/>
          </a:p>
        </p:txBody>
      </p:sp>
      <p:sp>
        <p:nvSpPr>
          <p:cNvPr id="6" name="Označba mesta noge 5">
            <a:extLst>
              <a:ext uri="{FF2B5EF4-FFF2-40B4-BE49-F238E27FC236}">
                <a16:creationId xmlns:a16="http://schemas.microsoft.com/office/drawing/2014/main" id="{2D85DC44-DD52-4763-C367-72B15C15DA65}"/>
              </a:ext>
            </a:extLst>
          </p:cNvPr>
          <p:cNvSpPr>
            <a:spLocks noGrp="1"/>
          </p:cNvSpPr>
          <p:nvPr>
            <p:ph type="ftr" sz="quarter" idx="11"/>
          </p:nvPr>
        </p:nvSpPr>
        <p:spPr/>
        <p:txBody>
          <a:bodyPr/>
          <a:lstStyle/>
          <a:p>
            <a:endParaRPr lang="sl-SI"/>
          </a:p>
        </p:txBody>
      </p:sp>
      <p:sp>
        <p:nvSpPr>
          <p:cNvPr id="7" name="Označba mesta številke diapozitiva 6">
            <a:extLst>
              <a:ext uri="{FF2B5EF4-FFF2-40B4-BE49-F238E27FC236}">
                <a16:creationId xmlns:a16="http://schemas.microsoft.com/office/drawing/2014/main" id="{D06075EE-2B87-7FEC-302C-339F01767F61}"/>
              </a:ext>
            </a:extLst>
          </p:cNvPr>
          <p:cNvSpPr>
            <a:spLocks noGrp="1"/>
          </p:cNvSpPr>
          <p:nvPr>
            <p:ph type="sldNum" sz="quarter" idx="12"/>
          </p:nvPr>
        </p:nvSpPr>
        <p:spPr/>
        <p:txBody>
          <a:bodyPr/>
          <a:lstStyle/>
          <a:p>
            <a:fld id="{DF1307BD-C626-424B-8AFD-8402F9E0A1D7}" type="slidenum">
              <a:rPr lang="sl-SI" smtClean="0"/>
              <a:t>‹#›</a:t>
            </a:fld>
            <a:endParaRPr lang="sl-SI"/>
          </a:p>
        </p:txBody>
      </p:sp>
    </p:spTree>
    <p:extLst>
      <p:ext uri="{BB962C8B-B14F-4D97-AF65-F5344CB8AC3E}">
        <p14:creationId xmlns:p14="http://schemas.microsoft.com/office/powerpoint/2010/main" val="311419243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rimerjava">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A5C67F6E-F034-617D-DF90-8DFD230FFF0B}"/>
              </a:ext>
            </a:extLst>
          </p:cNvPr>
          <p:cNvSpPr>
            <a:spLocks noGrp="1"/>
          </p:cNvSpPr>
          <p:nvPr>
            <p:ph type="title"/>
          </p:nvPr>
        </p:nvSpPr>
        <p:spPr>
          <a:xfrm>
            <a:off x="839788" y="365125"/>
            <a:ext cx="10515600" cy="1325563"/>
          </a:xfrm>
        </p:spPr>
        <p:txBody>
          <a:bodyPr/>
          <a:lstStyle/>
          <a:p>
            <a:r>
              <a:rPr lang="sl-SI"/>
              <a:t>Kliknite, če želite urediti slog naslova matrice</a:t>
            </a:r>
          </a:p>
        </p:txBody>
      </p:sp>
      <p:sp>
        <p:nvSpPr>
          <p:cNvPr id="3" name="Označba mesta besedila 2">
            <a:extLst>
              <a:ext uri="{FF2B5EF4-FFF2-40B4-BE49-F238E27FC236}">
                <a16:creationId xmlns:a16="http://schemas.microsoft.com/office/drawing/2014/main" id="{D1C09644-FC28-0A8E-4A9E-5F4586C177B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l-SI"/>
              <a:t>Kliknite za urejanje slogov besedila matrice</a:t>
            </a:r>
          </a:p>
        </p:txBody>
      </p:sp>
      <p:sp>
        <p:nvSpPr>
          <p:cNvPr id="4" name="Označba mesta vsebine 3">
            <a:extLst>
              <a:ext uri="{FF2B5EF4-FFF2-40B4-BE49-F238E27FC236}">
                <a16:creationId xmlns:a16="http://schemas.microsoft.com/office/drawing/2014/main" id="{A79F3A66-039D-DA9E-C9BB-56D30DD2A1A8}"/>
              </a:ext>
            </a:extLst>
          </p:cNvPr>
          <p:cNvSpPr>
            <a:spLocks noGrp="1"/>
          </p:cNvSpPr>
          <p:nvPr>
            <p:ph sz="half" idx="2"/>
          </p:nvPr>
        </p:nvSpPr>
        <p:spPr>
          <a:xfrm>
            <a:off x="839788" y="2505075"/>
            <a:ext cx="5157787" cy="3684588"/>
          </a:xfrm>
        </p:spPr>
        <p:txBody>
          <a:bodyPr/>
          <a:lstStyle/>
          <a:p>
            <a:pPr lvl="0"/>
            <a:r>
              <a:rPr lang="sl-SI"/>
              <a:t>Kliknite za urejanje slogov besedila matrice</a:t>
            </a:r>
          </a:p>
          <a:p>
            <a:pPr lvl="1"/>
            <a:r>
              <a:rPr lang="sl-SI"/>
              <a:t>Druga raven</a:t>
            </a:r>
          </a:p>
          <a:p>
            <a:pPr lvl="2"/>
            <a:r>
              <a:rPr lang="sl-SI"/>
              <a:t>Tretja raven</a:t>
            </a:r>
          </a:p>
          <a:p>
            <a:pPr lvl="3"/>
            <a:r>
              <a:rPr lang="sl-SI"/>
              <a:t>Četrta raven</a:t>
            </a:r>
          </a:p>
          <a:p>
            <a:pPr lvl="4"/>
            <a:r>
              <a:rPr lang="sl-SI"/>
              <a:t>Peta raven</a:t>
            </a:r>
          </a:p>
        </p:txBody>
      </p:sp>
      <p:sp>
        <p:nvSpPr>
          <p:cNvPr id="5" name="Označba mesta besedila 4">
            <a:extLst>
              <a:ext uri="{FF2B5EF4-FFF2-40B4-BE49-F238E27FC236}">
                <a16:creationId xmlns:a16="http://schemas.microsoft.com/office/drawing/2014/main" id="{69AFC421-8A04-417E-8BA0-2F2CBFA72E5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l-SI"/>
              <a:t>Kliknite za urejanje slogov besedila matrice</a:t>
            </a:r>
          </a:p>
        </p:txBody>
      </p:sp>
      <p:sp>
        <p:nvSpPr>
          <p:cNvPr id="6" name="Označba mesta vsebine 5">
            <a:extLst>
              <a:ext uri="{FF2B5EF4-FFF2-40B4-BE49-F238E27FC236}">
                <a16:creationId xmlns:a16="http://schemas.microsoft.com/office/drawing/2014/main" id="{9DC534CB-9FF1-B2D7-29C7-B4CE6524DF98}"/>
              </a:ext>
            </a:extLst>
          </p:cNvPr>
          <p:cNvSpPr>
            <a:spLocks noGrp="1"/>
          </p:cNvSpPr>
          <p:nvPr>
            <p:ph sz="quarter" idx="4"/>
          </p:nvPr>
        </p:nvSpPr>
        <p:spPr>
          <a:xfrm>
            <a:off x="6172200" y="2505075"/>
            <a:ext cx="5183188" cy="3684588"/>
          </a:xfrm>
        </p:spPr>
        <p:txBody>
          <a:bodyPr/>
          <a:lstStyle/>
          <a:p>
            <a:pPr lvl="0"/>
            <a:r>
              <a:rPr lang="sl-SI"/>
              <a:t>Kliknite za urejanje slogov besedila matrice</a:t>
            </a:r>
          </a:p>
          <a:p>
            <a:pPr lvl="1"/>
            <a:r>
              <a:rPr lang="sl-SI"/>
              <a:t>Druga raven</a:t>
            </a:r>
          </a:p>
          <a:p>
            <a:pPr lvl="2"/>
            <a:r>
              <a:rPr lang="sl-SI"/>
              <a:t>Tretja raven</a:t>
            </a:r>
          </a:p>
          <a:p>
            <a:pPr lvl="3"/>
            <a:r>
              <a:rPr lang="sl-SI"/>
              <a:t>Četrta raven</a:t>
            </a:r>
          </a:p>
          <a:p>
            <a:pPr lvl="4"/>
            <a:r>
              <a:rPr lang="sl-SI"/>
              <a:t>Peta raven</a:t>
            </a:r>
          </a:p>
        </p:txBody>
      </p:sp>
      <p:sp>
        <p:nvSpPr>
          <p:cNvPr id="7" name="Označba mesta datuma 6">
            <a:extLst>
              <a:ext uri="{FF2B5EF4-FFF2-40B4-BE49-F238E27FC236}">
                <a16:creationId xmlns:a16="http://schemas.microsoft.com/office/drawing/2014/main" id="{56533C77-83D8-E6B2-D5F6-BF5C5CACF956}"/>
              </a:ext>
            </a:extLst>
          </p:cNvPr>
          <p:cNvSpPr>
            <a:spLocks noGrp="1"/>
          </p:cNvSpPr>
          <p:nvPr>
            <p:ph type="dt" sz="half" idx="10"/>
          </p:nvPr>
        </p:nvSpPr>
        <p:spPr/>
        <p:txBody>
          <a:bodyPr/>
          <a:lstStyle/>
          <a:p>
            <a:fld id="{80E2A01D-AE70-465E-B0F3-C282379F46E8}" type="datetimeFigureOut">
              <a:rPr lang="sl-SI" smtClean="0"/>
              <a:t>30. 06. 2025</a:t>
            </a:fld>
            <a:endParaRPr lang="sl-SI"/>
          </a:p>
        </p:txBody>
      </p:sp>
      <p:sp>
        <p:nvSpPr>
          <p:cNvPr id="8" name="Označba mesta noge 7">
            <a:extLst>
              <a:ext uri="{FF2B5EF4-FFF2-40B4-BE49-F238E27FC236}">
                <a16:creationId xmlns:a16="http://schemas.microsoft.com/office/drawing/2014/main" id="{6DA649AE-E1C9-3972-3321-4BB61EA1E656}"/>
              </a:ext>
            </a:extLst>
          </p:cNvPr>
          <p:cNvSpPr>
            <a:spLocks noGrp="1"/>
          </p:cNvSpPr>
          <p:nvPr>
            <p:ph type="ftr" sz="quarter" idx="11"/>
          </p:nvPr>
        </p:nvSpPr>
        <p:spPr/>
        <p:txBody>
          <a:bodyPr/>
          <a:lstStyle/>
          <a:p>
            <a:endParaRPr lang="sl-SI"/>
          </a:p>
        </p:txBody>
      </p:sp>
      <p:sp>
        <p:nvSpPr>
          <p:cNvPr id="9" name="Označba mesta številke diapozitiva 8">
            <a:extLst>
              <a:ext uri="{FF2B5EF4-FFF2-40B4-BE49-F238E27FC236}">
                <a16:creationId xmlns:a16="http://schemas.microsoft.com/office/drawing/2014/main" id="{21B46CA8-8382-91F4-56F8-D0A677EDF5D2}"/>
              </a:ext>
            </a:extLst>
          </p:cNvPr>
          <p:cNvSpPr>
            <a:spLocks noGrp="1"/>
          </p:cNvSpPr>
          <p:nvPr>
            <p:ph type="sldNum" sz="quarter" idx="12"/>
          </p:nvPr>
        </p:nvSpPr>
        <p:spPr/>
        <p:txBody>
          <a:bodyPr/>
          <a:lstStyle/>
          <a:p>
            <a:fld id="{DF1307BD-C626-424B-8AFD-8402F9E0A1D7}" type="slidenum">
              <a:rPr lang="sl-SI" smtClean="0"/>
              <a:t>‹#›</a:t>
            </a:fld>
            <a:endParaRPr lang="sl-SI"/>
          </a:p>
        </p:txBody>
      </p:sp>
    </p:spTree>
    <p:extLst>
      <p:ext uri="{BB962C8B-B14F-4D97-AF65-F5344CB8AC3E}">
        <p14:creationId xmlns:p14="http://schemas.microsoft.com/office/powerpoint/2010/main" val="55154987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amo naslov">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8ED913A2-631F-576D-4150-5E92A50EB060}"/>
              </a:ext>
            </a:extLst>
          </p:cNvPr>
          <p:cNvSpPr>
            <a:spLocks noGrp="1"/>
          </p:cNvSpPr>
          <p:nvPr>
            <p:ph type="title"/>
          </p:nvPr>
        </p:nvSpPr>
        <p:spPr/>
        <p:txBody>
          <a:bodyPr/>
          <a:lstStyle/>
          <a:p>
            <a:r>
              <a:rPr lang="sl-SI"/>
              <a:t>Kliknite, če želite urediti slog naslova matrice</a:t>
            </a:r>
          </a:p>
        </p:txBody>
      </p:sp>
      <p:sp>
        <p:nvSpPr>
          <p:cNvPr id="3" name="Označba mesta datuma 2">
            <a:extLst>
              <a:ext uri="{FF2B5EF4-FFF2-40B4-BE49-F238E27FC236}">
                <a16:creationId xmlns:a16="http://schemas.microsoft.com/office/drawing/2014/main" id="{1E8DCB7B-D4C6-449D-7AC5-0CF1F31C0E72}"/>
              </a:ext>
            </a:extLst>
          </p:cNvPr>
          <p:cNvSpPr>
            <a:spLocks noGrp="1"/>
          </p:cNvSpPr>
          <p:nvPr>
            <p:ph type="dt" sz="half" idx="10"/>
          </p:nvPr>
        </p:nvSpPr>
        <p:spPr/>
        <p:txBody>
          <a:bodyPr/>
          <a:lstStyle/>
          <a:p>
            <a:fld id="{80E2A01D-AE70-465E-B0F3-C282379F46E8}" type="datetimeFigureOut">
              <a:rPr lang="sl-SI" smtClean="0"/>
              <a:t>30. 06. 2025</a:t>
            </a:fld>
            <a:endParaRPr lang="sl-SI"/>
          </a:p>
        </p:txBody>
      </p:sp>
      <p:sp>
        <p:nvSpPr>
          <p:cNvPr id="4" name="Označba mesta noge 3">
            <a:extLst>
              <a:ext uri="{FF2B5EF4-FFF2-40B4-BE49-F238E27FC236}">
                <a16:creationId xmlns:a16="http://schemas.microsoft.com/office/drawing/2014/main" id="{04DC2233-E429-7B73-E751-81C2F2D1D4A4}"/>
              </a:ext>
            </a:extLst>
          </p:cNvPr>
          <p:cNvSpPr>
            <a:spLocks noGrp="1"/>
          </p:cNvSpPr>
          <p:nvPr>
            <p:ph type="ftr" sz="quarter" idx="11"/>
          </p:nvPr>
        </p:nvSpPr>
        <p:spPr/>
        <p:txBody>
          <a:bodyPr/>
          <a:lstStyle/>
          <a:p>
            <a:endParaRPr lang="sl-SI"/>
          </a:p>
        </p:txBody>
      </p:sp>
      <p:sp>
        <p:nvSpPr>
          <p:cNvPr id="5" name="Označba mesta številke diapozitiva 4">
            <a:extLst>
              <a:ext uri="{FF2B5EF4-FFF2-40B4-BE49-F238E27FC236}">
                <a16:creationId xmlns:a16="http://schemas.microsoft.com/office/drawing/2014/main" id="{6216B83A-AD18-101D-B03C-0257FCF54FF0}"/>
              </a:ext>
            </a:extLst>
          </p:cNvPr>
          <p:cNvSpPr>
            <a:spLocks noGrp="1"/>
          </p:cNvSpPr>
          <p:nvPr>
            <p:ph type="sldNum" sz="quarter" idx="12"/>
          </p:nvPr>
        </p:nvSpPr>
        <p:spPr/>
        <p:txBody>
          <a:bodyPr/>
          <a:lstStyle/>
          <a:p>
            <a:fld id="{DF1307BD-C626-424B-8AFD-8402F9E0A1D7}" type="slidenum">
              <a:rPr lang="sl-SI" smtClean="0"/>
              <a:t>‹#›</a:t>
            </a:fld>
            <a:endParaRPr lang="sl-SI"/>
          </a:p>
        </p:txBody>
      </p:sp>
    </p:spTree>
    <p:extLst>
      <p:ext uri="{BB962C8B-B14F-4D97-AF65-F5344CB8AC3E}">
        <p14:creationId xmlns:p14="http://schemas.microsoft.com/office/powerpoint/2010/main" val="264693894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azen">
    <p:spTree>
      <p:nvGrpSpPr>
        <p:cNvPr id="1" name=""/>
        <p:cNvGrpSpPr/>
        <p:nvPr/>
      </p:nvGrpSpPr>
      <p:grpSpPr>
        <a:xfrm>
          <a:off x="0" y="0"/>
          <a:ext cx="0" cy="0"/>
          <a:chOff x="0" y="0"/>
          <a:chExt cx="0" cy="0"/>
        </a:xfrm>
      </p:grpSpPr>
      <p:sp>
        <p:nvSpPr>
          <p:cNvPr id="2" name="Označba mesta datuma 1">
            <a:extLst>
              <a:ext uri="{FF2B5EF4-FFF2-40B4-BE49-F238E27FC236}">
                <a16:creationId xmlns:a16="http://schemas.microsoft.com/office/drawing/2014/main" id="{22A46ADE-D70D-65C0-CE2E-1BE13FE44F44}"/>
              </a:ext>
            </a:extLst>
          </p:cNvPr>
          <p:cNvSpPr>
            <a:spLocks noGrp="1"/>
          </p:cNvSpPr>
          <p:nvPr>
            <p:ph type="dt" sz="half" idx="10"/>
          </p:nvPr>
        </p:nvSpPr>
        <p:spPr/>
        <p:txBody>
          <a:bodyPr/>
          <a:lstStyle/>
          <a:p>
            <a:fld id="{80E2A01D-AE70-465E-B0F3-C282379F46E8}" type="datetimeFigureOut">
              <a:rPr lang="sl-SI" smtClean="0"/>
              <a:t>30. 06. 2025</a:t>
            </a:fld>
            <a:endParaRPr lang="sl-SI"/>
          </a:p>
        </p:txBody>
      </p:sp>
      <p:sp>
        <p:nvSpPr>
          <p:cNvPr id="3" name="Označba mesta noge 2">
            <a:extLst>
              <a:ext uri="{FF2B5EF4-FFF2-40B4-BE49-F238E27FC236}">
                <a16:creationId xmlns:a16="http://schemas.microsoft.com/office/drawing/2014/main" id="{46C307A9-0879-1B22-CE7F-1B9D82E08A2B}"/>
              </a:ext>
            </a:extLst>
          </p:cNvPr>
          <p:cNvSpPr>
            <a:spLocks noGrp="1"/>
          </p:cNvSpPr>
          <p:nvPr>
            <p:ph type="ftr" sz="quarter" idx="11"/>
          </p:nvPr>
        </p:nvSpPr>
        <p:spPr/>
        <p:txBody>
          <a:bodyPr/>
          <a:lstStyle/>
          <a:p>
            <a:endParaRPr lang="sl-SI"/>
          </a:p>
        </p:txBody>
      </p:sp>
      <p:sp>
        <p:nvSpPr>
          <p:cNvPr id="4" name="Označba mesta številke diapozitiva 3">
            <a:extLst>
              <a:ext uri="{FF2B5EF4-FFF2-40B4-BE49-F238E27FC236}">
                <a16:creationId xmlns:a16="http://schemas.microsoft.com/office/drawing/2014/main" id="{ECB444AE-EA9A-7B8E-C432-9ACB58CAAE1F}"/>
              </a:ext>
            </a:extLst>
          </p:cNvPr>
          <p:cNvSpPr>
            <a:spLocks noGrp="1"/>
          </p:cNvSpPr>
          <p:nvPr>
            <p:ph type="sldNum" sz="quarter" idx="12"/>
          </p:nvPr>
        </p:nvSpPr>
        <p:spPr/>
        <p:txBody>
          <a:bodyPr/>
          <a:lstStyle/>
          <a:p>
            <a:fld id="{DF1307BD-C626-424B-8AFD-8402F9E0A1D7}" type="slidenum">
              <a:rPr lang="sl-SI" smtClean="0"/>
              <a:t>‹#›</a:t>
            </a:fld>
            <a:endParaRPr lang="sl-SI"/>
          </a:p>
        </p:txBody>
      </p:sp>
    </p:spTree>
    <p:extLst>
      <p:ext uri="{BB962C8B-B14F-4D97-AF65-F5344CB8AC3E}">
        <p14:creationId xmlns:p14="http://schemas.microsoft.com/office/powerpoint/2010/main" val="218023402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Vsebina z naslovom">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D30A8DD8-2662-8BEB-666C-C64A5A439381}"/>
              </a:ext>
            </a:extLst>
          </p:cNvPr>
          <p:cNvSpPr>
            <a:spLocks noGrp="1"/>
          </p:cNvSpPr>
          <p:nvPr>
            <p:ph type="title"/>
          </p:nvPr>
        </p:nvSpPr>
        <p:spPr>
          <a:xfrm>
            <a:off x="839788" y="457200"/>
            <a:ext cx="3932237" cy="1600200"/>
          </a:xfrm>
        </p:spPr>
        <p:txBody>
          <a:bodyPr anchor="b"/>
          <a:lstStyle>
            <a:lvl1pPr>
              <a:defRPr sz="3200"/>
            </a:lvl1pPr>
          </a:lstStyle>
          <a:p>
            <a:r>
              <a:rPr lang="sl-SI"/>
              <a:t>Kliknite, če želite urediti slog naslova matrice</a:t>
            </a:r>
          </a:p>
        </p:txBody>
      </p:sp>
      <p:sp>
        <p:nvSpPr>
          <p:cNvPr id="3" name="Označba mesta vsebine 2">
            <a:extLst>
              <a:ext uri="{FF2B5EF4-FFF2-40B4-BE49-F238E27FC236}">
                <a16:creationId xmlns:a16="http://schemas.microsoft.com/office/drawing/2014/main" id="{090E86F2-D84D-7CC8-240F-1E706D34836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sl-SI"/>
              <a:t>Kliknite za urejanje slogov besedila matrice</a:t>
            </a:r>
          </a:p>
          <a:p>
            <a:pPr lvl="1"/>
            <a:r>
              <a:rPr lang="sl-SI"/>
              <a:t>Druga raven</a:t>
            </a:r>
          </a:p>
          <a:p>
            <a:pPr lvl="2"/>
            <a:r>
              <a:rPr lang="sl-SI"/>
              <a:t>Tretja raven</a:t>
            </a:r>
          </a:p>
          <a:p>
            <a:pPr lvl="3"/>
            <a:r>
              <a:rPr lang="sl-SI"/>
              <a:t>Četrta raven</a:t>
            </a:r>
          </a:p>
          <a:p>
            <a:pPr lvl="4"/>
            <a:r>
              <a:rPr lang="sl-SI"/>
              <a:t>Peta raven</a:t>
            </a:r>
          </a:p>
        </p:txBody>
      </p:sp>
      <p:sp>
        <p:nvSpPr>
          <p:cNvPr id="4" name="Označba mesta besedila 3">
            <a:extLst>
              <a:ext uri="{FF2B5EF4-FFF2-40B4-BE49-F238E27FC236}">
                <a16:creationId xmlns:a16="http://schemas.microsoft.com/office/drawing/2014/main" id="{4182EB8F-2536-DE60-1D0C-9BD549DBDC1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l-SI"/>
              <a:t>Kliknite za urejanje slogov besedila matrice</a:t>
            </a:r>
          </a:p>
        </p:txBody>
      </p:sp>
      <p:sp>
        <p:nvSpPr>
          <p:cNvPr id="5" name="Označba mesta datuma 4">
            <a:extLst>
              <a:ext uri="{FF2B5EF4-FFF2-40B4-BE49-F238E27FC236}">
                <a16:creationId xmlns:a16="http://schemas.microsoft.com/office/drawing/2014/main" id="{ECD208E8-0AEB-6AB3-96D4-E0E53D9147F8}"/>
              </a:ext>
            </a:extLst>
          </p:cNvPr>
          <p:cNvSpPr>
            <a:spLocks noGrp="1"/>
          </p:cNvSpPr>
          <p:nvPr>
            <p:ph type="dt" sz="half" idx="10"/>
          </p:nvPr>
        </p:nvSpPr>
        <p:spPr/>
        <p:txBody>
          <a:bodyPr/>
          <a:lstStyle/>
          <a:p>
            <a:fld id="{80E2A01D-AE70-465E-B0F3-C282379F46E8}" type="datetimeFigureOut">
              <a:rPr lang="sl-SI" smtClean="0"/>
              <a:t>30. 06. 2025</a:t>
            </a:fld>
            <a:endParaRPr lang="sl-SI"/>
          </a:p>
        </p:txBody>
      </p:sp>
      <p:sp>
        <p:nvSpPr>
          <p:cNvPr id="6" name="Označba mesta noge 5">
            <a:extLst>
              <a:ext uri="{FF2B5EF4-FFF2-40B4-BE49-F238E27FC236}">
                <a16:creationId xmlns:a16="http://schemas.microsoft.com/office/drawing/2014/main" id="{B14F4592-102F-5356-AA9A-999D5EA8231C}"/>
              </a:ext>
            </a:extLst>
          </p:cNvPr>
          <p:cNvSpPr>
            <a:spLocks noGrp="1"/>
          </p:cNvSpPr>
          <p:nvPr>
            <p:ph type="ftr" sz="quarter" idx="11"/>
          </p:nvPr>
        </p:nvSpPr>
        <p:spPr/>
        <p:txBody>
          <a:bodyPr/>
          <a:lstStyle/>
          <a:p>
            <a:endParaRPr lang="sl-SI"/>
          </a:p>
        </p:txBody>
      </p:sp>
      <p:sp>
        <p:nvSpPr>
          <p:cNvPr id="7" name="Označba mesta številke diapozitiva 6">
            <a:extLst>
              <a:ext uri="{FF2B5EF4-FFF2-40B4-BE49-F238E27FC236}">
                <a16:creationId xmlns:a16="http://schemas.microsoft.com/office/drawing/2014/main" id="{85EAA702-38AE-96EF-2F2F-D2A76CE3B29D}"/>
              </a:ext>
            </a:extLst>
          </p:cNvPr>
          <p:cNvSpPr>
            <a:spLocks noGrp="1"/>
          </p:cNvSpPr>
          <p:nvPr>
            <p:ph type="sldNum" sz="quarter" idx="12"/>
          </p:nvPr>
        </p:nvSpPr>
        <p:spPr/>
        <p:txBody>
          <a:bodyPr/>
          <a:lstStyle/>
          <a:p>
            <a:fld id="{DF1307BD-C626-424B-8AFD-8402F9E0A1D7}" type="slidenum">
              <a:rPr lang="sl-SI" smtClean="0"/>
              <a:t>‹#›</a:t>
            </a:fld>
            <a:endParaRPr lang="sl-SI"/>
          </a:p>
        </p:txBody>
      </p:sp>
    </p:spTree>
    <p:extLst>
      <p:ext uri="{BB962C8B-B14F-4D97-AF65-F5344CB8AC3E}">
        <p14:creationId xmlns:p14="http://schemas.microsoft.com/office/powerpoint/2010/main" val="48659978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Naslov in slika">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1E502DFE-E95F-5849-7794-A52FBD73393A}"/>
              </a:ext>
            </a:extLst>
          </p:cNvPr>
          <p:cNvSpPr>
            <a:spLocks noGrp="1"/>
          </p:cNvSpPr>
          <p:nvPr>
            <p:ph type="title"/>
          </p:nvPr>
        </p:nvSpPr>
        <p:spPr>
          <a:xfrm>
            <a:off x="839788" y="457200"/>
            <a:ext cx="3932237" cy="1600200"/>
          </a:xfrm>
        </p:spPr>
        <p:txBody>
          <a:bodyPr anchor="b"/>
          <a:lstStyle>
            <a:lvl1pPr>
              <a:defRPr sz="3200"/>
            </a:lvl1pPr>
          </a:lstStyle>
          <a:p>
            <a:r>
              <a:rPr lang="sl-SI"/>
              <a:t>Kliknite, če želite urediti slog naslova matrice</a:t>
            </a:r>
          </a:p>
        </p:txBody>
      </p:sp>
      <p:sp>
        <p:nvSpPr>
          <p:cNvPr id="3" name="Označba mesta slike 2">
            <a:extLst>
              <a:ext uri="{FF2B5EF4-FFF2-40B4-BE49-F238E27FC236}">
                <a16:creationId xmlns:a16="http://schemas.microsoft.com/office/drawing/2014/main" id="{38E194D2-8742-2BB6-2FC8-0E0631089BB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sl-SI"/>
          </a:p>
        </p:txBody>
      </p:sp>
      <p:sp>
        <p:nvSpPr>
          <p:cNvPr id="4" name="Označba mesta besedila 3">
            <a:extLst>
              <a:ext uri="{FF2B5EF4-FFF2-40B4-BE49-F238E27FC236}">
                <a16:creationId xmlns:a16="http://schemas.microsoft.com/office/drawing/2014/main" id="{7EDDF1F0-5500-DE5C-A4CD-35BCBB96555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l-SI"/>
              <a:t>Kliknite za urejanje slogov besedila matrice</a:t>
            </a:r>
          </a:p>
        </p:txBody>
      </p:sp>
      <p:sp>
        <p:nvSpPr>
          <p:cNvPr id="5" name="Označba mesta datuma 4">
            <a:extLst>
              <a:ext uri="{FF2B5EF4-FFF2-40B4-BE49-F238E27FC236}">
                <a16:creationId xmlns:a16="http://schemas.microsoft.com/office/drawing/2014/main" id="{322BD3A0-95F1-AAAC-DD07-ED4A45FC57A0}"/>
              </a:ext>
            </a:extLst>
          </p:cNvPr>
          <p:cNvSpPr>
            <a:spLocks noGrp="1"/>
          </p:cNvSpPr>
          <p:nvPr>
            <p:ph type="dt" sz="half" idx="10"/>
          </p:nvPr>
        </p:nvSpPr>
        <p:spPr/>
        <p:txBody>
          <a:bodyPr/>
          <a:lstStyle/>
          <a:p>
            <a:fld id="{80E2A01D-AE70-465E-B0F3-C282379F46E8}" type="datetimeFigureOut">
              <a:rPr lang="sl-SI" smtClean="0"/>
              <a:t>30. 06. 2025</a:t>
            </a:fld>
            <a:endParaRPr lang="sl-SI"/>
          </a:p>
        </p:txBody>
      </p:sp>
      <p:sp>
        <p:nvSpPr>
          <p:cNvPr id="6" name="Označba mesta noge 5">
            <a:extLst>
              <a:ext uri="{FF2B5EF4-FFF2-40B4-BE49-F238E27FC236}">
                <a16:creationId xmlns:a16="http://schemas.microsoft.com/office/drawing/2014/main" id="{E9B43A14-E663-5F63-2F7E-533D80E3ED90}"/>
              </a:ext>
            </a:extLst>
          </p:cNvPr>
          <p:cNvSpPr>
            <a:spLocks noGrp="1"/>
          </p:cNvSpPr>
          <p:nvPr>
            <p:ph type="ftr" sz="quarter" idx="11"/>
          </p:nvPr>
        </p:nvSpPr>
        <p:spPr/>
        <p:txBody>
          <a:bodyPr/>
          <a:lstStyle/>
          <a:p>
            <a:endParaRPr lang="sl-SI"/>
          </a:p>
        </p:txBody>
      </p:sp>
      <p:sp>
        <p:nvSpPr>
          <p:cNvPr id="7" name="Označba mesta številke diapozitiva 6">
            <a:extLst>
              <a:ext uri="{FF2B5EF4-FFF2-40B4-BE49-F238E27FC236}">
                <a16:creationId xmlns:a16="http://schemas.microsoft.com/office/drawing/2014/main" id="{B10B598C-B77F-3094-78E4-8233BDBBDC6C}"/>
              </a:ext>
            </a:extLst>
          </p:cNvPr>
          <p:cNvSpPr>
            <a:spLocks noGrp="1"/>
          </p:cNvSpPr>
          <p:nvPr>
            <p:ph type="sldNum" sz="quarter" idx="12"/>
          </p:nvPr>
        </p:nvSpPr>
        <p:spPr/>
        <p:txBody>
          <a:bodyPr/>
          <a:lstStyle/>
          <a:p>
            <a:fld id="{DF1307BD-C626-424B-8AFD-8402F9E0A1D7}" type="slidenum">
              <a:rPr lang="sl-SI" smtClean="0"/>
              <a:t>‹#›</a:t>
            </a:fld>
            <a:endParaRPr lang="sl-SI"/>
          </a:p>
        </p:txBody>
      </p:sp>
    </p:spTree>
    <p:extLst>
      <p:ext uri="{BB962C8B-B14F-4D97-AF65-F5344CB8AC3E}">
        <p14:creationId xmlns:p14="http://schemas.microsoft.com/office/powerpoint/2010/main" val="341398312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Označba mesta naslova 1">
            <a:extLst>
              <a:ext uri="{FF2B5EF4-FFF2-40B4-BE49-F238E27FC236}">
                <a16:creationId xmlns:a16="http://schemas.microsoft.com/office/drawing/2014/main" id="{810AF3A0-7175-4A02-F771-9263E456D0C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sl-SI"/>
              <a:t>Kliknite, če želite urediti slog naslova matrice</a:t>
            </a:r>
          </a:p>
        </p:txBody>
      </p:sp>
      <p:sp>
        <p:nvSpPr>
          <p:cNvPr id="3" name="Označba mesta besedila 2">
            <a:extLst>
              <a:ext uri="{FF2B5EF4-FFF2-40B4-BE49-F238E27FC236}">
                <a16:creationId xmlns:a16="http://schemas.microsoft.com/office/drawing/2014/main" id="{574F24E8-55C3-BA25-D6C3-4407CCF8690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sl-SI"/>
              <a:t>Kliknite za urejanje slogov besedila matrice</a:t>
            </a:r>
          </a:p>
          <a:p>
            <a:pPr lvl="1"/>
            <a:r>
              <a:rPr lang="sl-SI"/>
              <a:t>Druga raven</a:t>
            </a:r>
          </a:p>
          <a:p>
            <a:pPr lvl="2"/>
            <a:r>
              <a:rPr lang="sl-SI"/>
              <a:t>Tretja raven</a:t>
            </a:r>
          </a:p>
          <a:p>
            <a:pPr lvl="3"/>
            <a:r>
              <a:rPr lang="sl-SI"/>
              <a:t>Četrta raven</a:t>
            </a:r>
          </a:p>
          <a:p>
            <a:pPr lvl="4"/>
            <a:r>
              <a:rPr lang="sl-SI"/>
              <a:t>Peta raven</a:t>
            </a:r>
          </a:p>
        </p:txBody>
      </p:sp>
      <p:sp>
        <p:nvSpPr>
          <p:cNvPr id="4" name="Označba mesta datuma 3">
            <a:extLst>
              <a:ext uri="{FF2B5EF4-FFF2-40B4-BE49-F238E27FC236}">
                <a16:creationId xmlns:a16="http://schemas.microsoft.com/office/drawing/2014/main" id="{94CB9C18-C5AE-96E1-784D-D6320A6D808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0E2A01D-AE70-465E-B0F3-C282379F46E8}" type="datetimeFigureOut">
              <a:rPr lang="sl-SI" smtClean="0"/>
              <a:t>30. 06. 2025</a:t>
            </a:fld>
            <a:endParaRPr lang="sl-SI"/>
          </a:p>
        </p:txBody>
      </p:sp>
      <p:sp>
        <p:nvSpPr>
          <p:cNvPr id="5" name="Označba mesta noge 4">
            <a:extLst>
              <a:ext uri="{FF2B5EF4-FFF2-40B4-BE49-F238E27FC236}">
                <a16:creationId xmlns:a16="http://schemas.microsoft.com/office/drawing/2014/main" id="{7892ECFA-B316-CBA3-5FB2-66DB4A09460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sl-SI"/>
          </a:p>
        </p:txBody>
      </p:sp>
      <p:sp>
        <p:nvSpPr>
          <p:cNvPr id="6" name="Označba mesta številke diapozitiva 5">
            <a:extLst>
              <a:ext uri="{FF2B5EF4-FFF2-40B4-BE49-F238E27FC236}">
                <a16:creationId xmlns:a16="http://schemas.microsoft.com/office/drawing/2014/main" id="{0BC18338-84E9-EBDD-9576-1DEB1D7ED0F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F1307BD-C626-424B-8AFD-8402F9E0A1D7}" type="slidenum">
              <a:rPr lang="sl-SI" smtClean="0"/>
              <a:t>‹#›</a:t>
            </a:fld>
            <a:endParaRPr lang="sl-SI"/>
          </a:p>
        </p:txBody>
      </p:sp>
    </p:spTree>
    <p:extLst>
      <p:ext uri="{BB962C8B-B14F-4D97-AF65-F5344CB8AC3E}">
        <p14:creationId xmlns:p14="http://schemas.microsoft.com/office/powerpoint/2010/main" val="405510459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l-S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emf"/><Relationship Id="rId7"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emf"/><Relationship Id="rId5" Type="http://schemas.openxmlformats.org/officeDocument/2006/relationships/image" Target="../media/image3.emf"/><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6.emf"/></Relationships>
</file>

<file path=ppt/slides/_rels/slide1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6.emf"/></Relationships>
</file>

<file path=ppt/slides/_rels/slide1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2.xml"/><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6.emf"/></Relationships>
</file>

<file path=ppt/slides/_rels/slide13.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2.jpeg"/><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10.png"/><Relationship Id="rId4" Type="http://schemas.openxmlformats.org/officeDocument/2006/relationships/image" Target="../media/image9.png"/></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6.emf"/></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6.emf"/></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6.emf"/></Relationships>
</file>

<file path=ppt/slides/_rels/slide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6.emf"/></Relationships>
</file>

<file path=ppt/slides/_rels/slide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6.emf"/></Relationships>
</file>

<file path=ppt/slides/_rels/slide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6.emf"/></Relationships>
</file>

<file path=ppt/slides/_rels/slide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8.xml"/><Relationship Id="rId1" Type="http://schemas.openxmlformats.org/officeDocument/2006/relationships/slideLayout" Target="../slideLayouts/slideLayout4.xml"/><Relationship Id="rId6" Type="http://schemas.openxmlformats.org/officeDocument/2006/relationships/image" Target="../media/image7.jpg"/><Relationship Id="rId5" Type="http://schemas.openxmlformats.org/officeDocument/2006/relationships/image" Target="../media/image5.png"/><Relationship Id="rId4" Type="http://schemas.openxmlformats.org/officeDocument/2006/relationships/image" Target="../media/image6.emf"/></Relationships>
</file>

<file path=ppt/slides/_rels/slide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9.xml"/><Relationship Id="rId1" Type="http://schemas.openxmlformats.org/officeDocument/2006/relationships/slideLayout" Target="../slideLayouts/slideLayout4.xml"/><Relationship Id="rId6" Type="http://schemas.openxmlformats.org/officeDocument/2006/relationships/image" Target="../media/image8.jpg"/><Relationship Id="rId5" Type="http://schemas.openxmlformats.org/officeDocument/2006/relationships/image" Target="../media/image5.png"/><Relationship Id="rId4" Type="http://schemas.openxmlformats.org/officeDocument/2006/relationships/image" Target="../media/image6.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64457B0-52F1-EA1F-6A44-6845C9AF904F}"/>
            </a:ext>
          </a:extLst>
        </p:cNvPr>
        <p:cNvGrpSpPr/>
        <p:nvPr/>
      </p:nvGrpSpPr>
      <p:grpSpPr>
        <a:xfrm>
          <a:off x="0" y="0"/>
          <a:ext cx="0" cy="0"/>
          <a:chOff x="0" y="0"/>
          <a:chExt cx="0" cy="0"/>
        </a:xfrm>
      </p:grpSpPr>
      <p:sp>
        <p:nvSpPr>
          <p:cNvPr id="3" name="Podnaslov 2">
            <a:extLst>
              <a:ext uri="{FF2B5EF4-FFF2-40B4-BE49-F238E27FC236}">
                <a16:creationId xmlns:a16="http://schemas.microsoft.com/office/drawing/2014/main" id="{E6BE8AA9-F595-B2CB-74BA-3F995B4F912E}"/>
              </a:ext>
            </a:extLst>
          </p:cNvPr>
          <p:cNvSpPr>
            <a:spLocks noGrp="1"/>
          </p:cNvSpPr>
          <p:nvPr>
            <p:ph type="subTitle" idx="1"/>
          </p:nvPr>
        </p:nvSpPr>
        <p:spPr>
          <a:xfrm>
            <a:off x="2184472" y="3608273"/>
            <a:ext cx="7823055" cy="2424201"/>
          </a:xfrm>
        </p:spPr>
        <p:txBody>
          <a:bodyPr vert="horz" lIns="91440" tIns="45720" rIns="91440" bIns="45720" rtlCol="0" anchor="t">
            <a:normAutofit fontScale="70000" lnSpcReduction="20000"/>
          </a:bodyPr>
          <a:lstStyle/>
          <a:p>
            <a:pPr>
              <a:lnSpc>
                <a:spcPct val="120000"/>
              </a:lnSpc>
            </a:pPr>
            <a:r>
              <a:rPr lang="en-GB" sz="2400" b="1" noProof="0" dirty="0">
                <a:solidFill>
                  <a:srgbClr val="004286"/>
                </a:solidFill>
                <a:latin typeface="Work Sans"/>
                <a:cs typeface="Roboto"/>
              </a:rPr>
              <a:t>Maja Zadel, Zorana Medarić, Lucija Dežan </a:t>
            </a:r>
            <a:r>
              <a:rPr lang="en-GB" b="1" noProof="0" dirty="0">
                <a:solidFill>
                  <a:srgbClr val="004286"/>
                </a:solidFill>
                <a:latin typeface="Work Sans"/>
                <a:cs typeface="Roboto"/>
              </a:rPr>
              <a:t>&amp; Sandra Končan</a:t>
            </a:r>
          </a:p>
          <a:p>
            <a:pPr>
              <a:lnSpc>
                <a:spcPct val="120000"/>
              </a:lnSpc>
            </a:pPr>
            <a:r>
              <a:rPr lang="en-GB" sz="2300" noProof="0" dirty="0">
                <a:solidFill>
                  <a:srgbClr val="004286"/>
                </a:solidFill>
                <a:latin typeface="Work Sans"/>
                <a:cs typeface="Roboto"/>
              </a:rPr>
              <a:t>Science and Research Centre Koper</a:t>
            </a:r>
          </a:p>
          <a:p>
            <a:pPr>
              <a:lnSpc>
                <a:spcPct val="120000"/>
              </a:lnSpc>
            </a:pPr>
            <a:endParaRPr lang="en-GB" noProof="0" dirty="0">
              <a:solidFill>
                <a:srgbClr val="004286"/>
              </a:solidFill>
              <a:latin typeface="Work Sans"/>
              <a:cs typeface="Roboto"/>
            </a:endParaRPr>
          </a:p>
          <a:p>
            <a:pPr>
              <a:lnSpc>
                <a:spcPct val="120000"/>
              </a:lnSpc>
            </a:pPr>
            <a:r>
              <a:rPr lang="en-GB" sz="2300" noProof="0" dirty="0">
                <a:solidFill>
                  <a:srgbClr val="004286"/>
                </a:solidFill>
                <a:latin typeface="Work Sans"/>
                <a:ea typeface="Roboto"/>
                <a:cs typeface="Roboto"/>
              </a:rPr>
              <a:t>Community-Based Research, Decolonial Theory and Education</a:t>
            </a:r>
          </a:p>
          <a:p>
            <a:r>
              <a:rPr lang="en-GB" sz="2300" noProof="0" dirty="0">
                <a:solidFill>
                  <a:srgbClr val="004286"/>
                </a:solidFill>
                <a:latin typeface="Work Sans"/>
              </a:rPr>
              <a:t>Challenges and Opportunities</a:t>
            </a:r>
          </a:p>
          <a:p>
            <a:endParaRPr lang="sl-SI" sz="1600" b="1" noProof="0" dirty="0">
              <a:solidFill>
                <a:srgbClr val="004286"/>
              </a:solidFill>
              <a:latin typeface="Work Sans"/>
              <a:cs typeface="Roboto"/>
            </a:endParaRPr>
          </a:p>
          <a:p>
            <a:r>
              <a:rPr lang="en-GB" sz="1700" b="1" noProof="0" dirty="0">
                <a:solidFill>
                  <a:srgbClr val="004286"/>
                </a:solidFill>
                <a:latin typeface="Work Sans"/>
                <a:cs typeface="Roboto"/>
              </a:rPr>
              <a:t>Budapest, June </a:t>
            </a:r>
            <a:r>
              <a:rPr lang="sl-SI" sz="1700" b="1" noProof="0" dirty="0">
                <a:solidFill>
                  <a:srgbClr val="004286"/>
                </a:solidFill>
                <a:latin typeface="Work Sans"/>
                <a:cs typeface="Roboto"/>
              </a:rPr>
              <a:t>5</a:t>
            </a:r>
            <a:r>
              <a:rPr lang="en-GB" sz="1700" b="1" noProof="0" dirty="0">
                <a:solidFill>
                  <a:srgbClr val="004286"/>
                </a:solidFill>
                <a:latin typeface="Work Sans"/>
                <a:cs typeface="Roboto"/>
              </a:rPr>
              <a:t>, 2025</a:t>
            </a:r>
          </a:p>
        </p:txBody>
      </p:sp>
      <p:sp>
        <p:nvSpPr>
          <p:cNvPr id="12" name="Rettangolo 11">
            <a:extLst>
              <a:ext uri="{FF2B5EF4-FFF2-40B4-BE49-F238E27FC236}">
                <a16:creationId xmlns:a16="http://schemas.microsoft.com/office/drawing/2014/main" id="{412429DC-1E8F-C9FE-48CF-999318B7EB0E}"/>
              </a:ext>
            </a:extLst>
          </p:cNvPr>
          <p:cNvSpPr/>
          <p:nvPr/>
        </p:nvSpPr>
        <p:spPr>
          <a:xfrm>
            <a:off x="1509622" y="1610362"/>
            <a:ext cx="9273397" cy="1858433"/>
          </a:xfrm>
          <a:prstGeom prst="rect">
            <a:avLst/>
          </a:prstGeom>
          <a:solidFill>
            <a:srgbClr val="CD0057"/>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noProof="0" dirty="0"/>
          </a:p>
        </p:txBody>
      </p:sp>
      <p:sp>
        <p:nvSpPr>
          <p:cNvPr id="2" name="Naslov 1">
            <a:extLst>
              <a:ext uri="{FF2B5EF4-FFF2-40B4-BE49-F238E27FC236}">
                <a16:creationId xmlns:a16="http://schemas.microsoft.com/office/drawing/2014/main" id="{26A0FAE6-0836-C36E-570B-2FFBAE8512DB}"/>
              </a:ext>
            </a:extLst>
          </p:cNvPr>
          <p:cNvSpPr>
            <a:spLocks noGrp="1"/>
          </p:cNvSpPr>
          <p:nvPr>
            <p:ph type="ctrTitle"/>
          </p:nvPr>
        </p:nvSpPr>
        <p:spPr>
          <a:xfrm>
            <a:off x="1620370" y="1454641"/>
            <a:ext cx="9273397" cy="1858432"/>
          </a:xfrm>
        </p:spPr>
        <p:txBody>
          <a:bodyPr>
            <a:noAutofit/>
          </a:bodyPr>
          <a:lstStyle/>
          <a:p>
            <a:r>
              <a:rPr lang="en-GB" sz="2800" noProof="0" dirty="0">
                <a:solidFill>
                  <a:schemeClr val="bg1"/>
                </a:solidFill>
                <a:latin typeface="Work Sans"/>
                <a:cs typeface="Roboto Light"/>
              </a:rPr>
              <a:t>CREATING INCLUSIVE SPACES: </a:t>
            </a:r>
            <a:br>
              <a:rPr lang="en-GB" sz="2800" noProof="0" dirty="0">
                <a:solidFill>
                  <a:schemeClr val="bg1"/>
                </a:solidFill>
                <a:latin typeface="Work Sans"/>
                <a:cs typeface="Roboto Light"/>
              </a:rPr>
            </a:br>
            <a:r>
              <a:rPr lang="en-GB" sz="2800" noProof="0" dirty="0">
                <a:solidFill>
                  <a:schemeClr val="bg1"/>
                </a:solidFill>
                <a:latin typeface="Work Sans"/>
                <a:cs typeface="Roboto Light"/>
              </a:rPr>
              <a:t>APPLYING ART-BASED RESEARCH WITH CHILDREN IN SLOVENIA</a:t>
            </a:r>
          </a:p>
        </p:txBody>
      </p:sp>
      <p:pic>
        <p:nvPicPr>
          <p:cNvPr id="11" name="Immagine 10" descr="logotip rgb_brez napisa.eps">
            <a:extLst>
              <a:ext uri="{FF2B5EF4-FFF2-40B4-BE49-F238E27FC236}">
                <a16:creationId xmlns:a16="http://schemas.microsoft.com/office/drawing/2014/main" id="{5AC38C07-6D66-7B15-EF63-C8EC3423BAE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23060" y="492436"/>
            <a:ext cx="4333180" cy="602628"/>
          </a:xfrm>
          <a:prstGeom prst="rect">
            <a:avLst/>
          </a:prstGeom>
        </p:spPr>
      </p:pic>
      <p:sp>
        <p:nvSpPr>
          <p:cNvPr id="15" name="Naslov 1">
            <a:extLst>
              <a:ext uri="{FF2B5EF4-FFF2-40B4-BE49-F238E27FC236}">
                <a16:creationId xmlns:a16="http://schemas.microsoft.com/office/drawing/2014/main" id="{BDB8160A-320A-CF58-8DFE-A2FBFAF5C232}"/>
              </a:ext>
            </a:extLst>
          </p:cNvPr>
          <p:cNvSpPr txBox="1">
            <a:spLocks/>
          </p:cNvSpPr>
          <p:nvPr/>
        </p:nvSpPr>
        <p:spPr>
          <a:xfrm>
            <a:off x="1509622" y="2526148"/>
            <a:ext cx="9273397" cy="1069236"/>
          </a:xfrm>
          <a:prstGeom prst="rect">
            <a:avLst/>
          </a:prstGeom>
          <a:ln>
            <a:noFill/>
          </a:ln>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endParaRPr lang="en-GB" sz="1800" noProof="0" dirty="0">
              <a:solidFill>
                <a:schemeClr val="bg1"/>
              </a:solidFill>
              <a:latin typeface="Roboto Slab Light"/>
              <a:cs typeface="Roboto Slab Light"/>
            </a:endParaRPr>
          </a:p>
        </p:txBody>
      </p:sp>
      <p:cxnSp>
        <p:nvCxnSpPr>
          <p:cNvPr id="33" name="Connettore 1 32">
            <a:extLst>
              <a:ext uri="{FF2B5EF4-FFF2-40B4-BE49-F238E27FC236}">
                <a16:creationId xmlns:a16="http://schemas.microsoft.com/office/drawing/2014/main" id="{A2B21693-6994-686E-12AE-C6AA3EC0CBDF}"/>
              </a:ext>
            </a:extLst>
          </p:cNvPr>
          <p:cNvCxnSpPr>
            <a:cxnSpLocks/>
          </p:cNvCxnSpPr>
          <p:nvPr/>
        </p:nvCxnSpPr>
        <p:spPr>
          <a:xfrm flipV="1">
            <a:off x="5829302" y="4688118"/>
            <a:ext cx="592663" cy="4042"/>
          </a:xfrm>
          <a:prstGeom prst="line">
            <a:avLst/>
          </a:prstGeom>
          <a:ln>
            <a:solidFill>
              <a:srgbClr val="004286"/>
            </a:solidFill>
          </a:ln>
        </p:spPr>
        <p:style>
          <a:lnRef idx="2">
            <a:schemeClr val="accent1"/>
          </a:lnRef>
          <a:fillRef idx="0">
            <a:schemeClr val="accent1"/>
          </a:fillRef>
          <a:effectRef idx="1">
            <a:schemeClr val="accent1"/>
          </a:effectRef>
          <a:fontRef idx="minor">
            <a:schemeClr val="tx1"/>
          </a:fontRef>
        </p:style>
      </p:cxnSp>
      <p:sp>
        <p:nvSpPr>
          <p:cNvPr id="34" name="Ovale 33">
            <a:extLst>
              <a:ext uri="{FF2B5EF4-FFF2-40B4-BE49-F238E27FC236}">
                <a16:creationId xmlns:a16="http://schemas.microsoft.com/office/drawing/2014/main" id="{CAD7521C-FF62-F562-820F-981249FBDAF1}"/>
              </a:ext>
            </a:extLst>
          </p:cNvPr>
          <p:cNvSpPr/>
          <p:nvPr/>
        </p:nvSpPr>
        <p:spPr>
          <a:xfrm>
            <a:off x="5791202" y="4653481"/>
            <a:ext cx="76200" cy="69273"/>
          </a:xfrm>
          <a:prstGeom prst="ellipse">
            <a:avLst/>
          </a:prstGeom>
          <a:solidFill>
            <a:srgbClr val="004286"/>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noProof="0" dirty="0"/>
          </a:p>
        </p:txBody>
      </p:sp>
      <p:sp>
        <p:nvSpPr>
          <p:cNvPr id="35" name="Ovale 34">
            <a:extLst>
              <a:ext uri="{FF2B5EF4-FFF2-40B4-BE49-F238E27FC236}">
                <a16:creationId xmlns:a16="http://schemas.microsoft.com/office/drawing/2014/main" id="{E04E3582-0BB3-75E4-71D6-4083D59A26AD}"/>
              </a:ext>
            </a:extLst>
          </p:cNvPr>
          <p:cNvSpPr/>
          <p:nvPr/>
        </p:nvSpPr>
        <p:spPr>
          <a:xfrm>
            <a:off x="6362711" y="4649497"/>
            <a:ext cx="76200" cy="69273"/>
          </a:xfrm>
          <a:prstGeom prst="ellipse">
            <a:avLst/>
          </a:prstGeom>
          <a:solidFill>
            <a:srgbClr val="004286"/>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noProof="0" dirty="0"/>
          </a:p>
        </p:txBody>
      </p:sp>
      <p:cxnSp>
        <p:nvCxnSpPr>
          <p:cNvPr id="36" name="Connettore 1 35">
            <a:extLst>
              <a:ext uri="{FF2B5EF4-FFF2-40B4-BE49-F238E27FC236}">
                <a16:creationId xmlns:a16="http://schemas.microsoft.com/office/drawing/2014/main" id="{5843D7B1-D4D4-2133-B722-2A51996DFBE8}"/>
              </a:ext>
            </a:extLst>
          </p:cNvPr>
          <p:cNvCxnSpPr>
            <a:endCxn id="38" idx="6"/>
          </p:cNvCxnSpPr>
          <p:nvPr/>
        </p:nvCxnSpPr>
        <p:spPr>
          <a:xfrm flipV="1">
            <a:off x="5846248" y="5535089"/>
            <a:ext cx="592663" cy="4234"/>
          </a:xfrm>
          <a:prstGeom prst="line">
            <a:avLst/>
          </a:prstGeom>
          <a:ln>
            <a:solidFill>
              <a:srgbClr val="004286"/>
            </a:solidFill>
          </a:ln>
        </p:spPr>
        <p:style>
          <a:lnRef idx="2">
            <a:schemeClr val="accent1"/>
          </a:lnRef>
          <a:fillRef idx="0">
            <a:schemeClr val="accent1"/>
          </a:fillRef>
          <a:effectRef idx="1">
            <a:schemeClr val="accent1"/>
          </a:effectRef>
          <a:fontRef idx="minor">
            <a:schemeClr val="tx1"/>
          </a:fontRef>
        </p:style>
      </p:cxnSp>
      <p:sp>
        <p:nvSpPr>
          <p:cNvPr id="37" name="Ovale 36">
            <a:extLst>
              <a:ext uri="{FF2B5EF4-FFF2-40B4-BE49-F238E27FC236}">
                <a16:creationId xmlns:a16="http://schemas.microsoft.com/office/drawing/2014/main" id="{6E19CC20-68A3-7BFB-E153-5DBDC09F03AF}"/>
              </a:ext>
            </a:extLst>
          </p:cNvPr>
          <p:cNvSpPr/>
          <p:nvPr/>
        </p:nvSpPr>
        <p:spPr>
          <a:xfrm>
            <a:off x="5799680" y="5496989"/>
            <a:ext cx="76200" cy="76200"/>
          </a:xfrm>
          <a:prstGeom prst="ellipse">
            <a:avLst/>
          </a:prstGeom>
          <a:solidFill>
            <a:srgbClr val="004286"/>
          </a:solidFill>
          <a:ln>
            <a:solidFill>
              <a:srgbClr val="004286"/>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noProof="0" dirty="0"/>
          </a:p>
        </p:txBody>
      </p:sp>
      <p:sp>
        <p:nvSpPr>
          <p:cNvPr id="38" name="Ovale 37">
            <a:extLst>
              <a:ext uri="{FF2B5EF4-FFF2-40B4-BE49-F238E27FC236}">
                <a16:creationId xmlns:a16="http://schemas.microsoft.com/office/drawing/2014/main" id="{688ABD20-2DCC-FFA1-DB99-EA9A4F0B4A3D}"/>
              </a:ext>
            </a:extLst>
          </p:cNvPr>
          <p:cNvSpPr/>
          <p:nvPr/>
        </p:nvSpPr>
        <p:spPr>
          <a:xfrm>
            <a:off x="6362711" y="5496989"/>
            <a:ext cx="76200" cy="76200"/>
          </a:xfrm>
          <a:prstGeom prst="ellipse">
            <a:avLst/>
          </a:prstGeom>
          <a:solidFill>
            <a:srgbClr val="004286"/>
          </a:solidFill>
          <a:ln>
            <a:solidFill>
              <a:srgbClr val="004286"/>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noProof="0" dirty="0"/>
          </a:p>
        </p:txBody>
      </p:sp>
      <p:pic>
        <p:nvPicPr>
          <p:cNvPr id="39" name="Immagine 38" descr="EN-Funded by the EU-POS 10cm.jpg">
            <a:extLst>
              <a:ext uri="{FF2B5EF4-FFF2-40B4-BE49-F238E27FC236}">
                <a16:creationId xmlns:a16="http://schemas.microsoft.com/office/drawing/2014/main" id="{F01AB133-5D2A-2C45-59B4-A0F71E8E8BB1}"/>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423398" y="6200922"/>
            <a:ext cx="2328334" cy="488517"/>
          </a:xfrm>
          <a:prstGeom prst="rect">
            <a:avLst/>
          </a:prstGeom>
        </p:spPr>
      </p:pic>
      <p:pic>
        <p:nvPicPr>
          <p:cNvPr id="41" name="Immagine 40">
            <a:extLst>
              <a:ext uri="{FF2B5EF4-FFF2-40B4-BE49-F238E27FC236}">
                <a16:creationId xmlns:a16="http://schemas.microsoft.com/office/drawing/2014/main" id="{28F90D8F-62D6-13D3-A788-BD59D5B0973A}"/>
              </a:ext>
            </a:extLst>
          </p:cNvPr>
          <p:cNvPicPr>
            <a:picLocks noChangeAspect="1"/>
          </p:cNvPicPr>
          <p:nvPr/>
        </p:nvPicPr>
        <p:blipFill>
          <a:blip r:embed="rId5"/>
          <a:stretch>
            <a:fillRect/>
          </a:stretch>
        </p:blipFill>
        <p:spPr>
          <a:xfrm>
            <a:off x="101600" y="3478822"/>
            <a:ext cx="2057400" cy="2426677"/>
          </a:xfrm>
          <a:prstGeom prst="rect">
            <a:avLst/>
          </a:prstGeom>
        </p:spPr>
      </p:pic>
      <p:pic>
        <p:nvPicPr>
          <p:cNvPr id="42" name="Immagine 41">
            <a:extLst>
              <a:ext uri="{FF2B5EF4-FFF2-40B4-BE49-F238E27FC236}">
                <a16:creationId xmlns:a16="http://schemas.microsoft.com/office/drawing/2014/main" id="{740A9F7F-4596-AF5C-ED7C-DFFDED8F6C2E}"/>
              </a:ext>
            </a:extLst>
          </p:cNvPr>
          <p:cNvPicPr>
            <a:picLocks noChangeAspect="1"/>
          </p:cNvPicPr>
          <p:nvPr/>
        </p:nvPicPr>
        <p:blipFill>
          <a:blip r:embed="rId6"/>
          <a:stretch>
            <a:fillRect/>
          </a:stretch>
        </p:blipFill>
        <p:spPr>
          <a:xfrm>
            <a:off x="10983494" y="114300"/>
            <a:ext cx="1208505" cy="1422400"/>
          </a:xfrm>
          <a:prstGeom prst="rect">
            <a:avLst/>
          </a:prstGeom>
        </p:spPr>
      </p:pic>
      <p:cxnSp>
        <p:nvCxnSpPr>
          <p:cNvPr id="43" name="Connettore 1 42">
            <a:extLst>
              <a:ext uri="{FF2B5EF4-FFF2-40B4-BE49-F238E27FC236}">
                <a16:creationId xmlns:a16="http://schemas.microsoft.com/office/drawing/2014/main" id="{884B9C12-70BB-9A02-CBDD-41F1ECEA04C9}"/>
              </a:ext>
            </a:extLst>
          </p:cNvPr>
          <p:cNvCxnSpPr/>
          <p:nvPr/>
        </p:nvCxnSpPr>
        <p:spPr>
          <a:xfrm>
            <a:off x="524933" y="6045200"/>
            <a:ext cx="11125200" cy="0"/>
          </a:xfrm>
          <a:prstGeom prst="line">
            <a:avLst/>
          </a:prstGeom>
          <a:ln>
            <a:solidFill>
              <a:srgbClr val="004286"/>
            </a:solidFill>
          </a:ln>
        </p:spPr>
        <p:style>
          <a:lnRef idx="2">
            <a:schemeClr val="accent1"/>
          </a:lnRef>
          <a:fillRef idx="0">
            <a:schemeClr val="accent1"/>
          </a:fillRef>
          <a:effectRef idx="1">
            <a:schemeClr val="accent1"/>
          </a:effectRef>
          <a:fontRef idx="minor">
            <a:schemeClr val="tx1"/>
          </a:fontRef>
        </p:style>
      </p:cxnSp>
      <p:sp>
        <p:nvSpPr>
          <p:cNvPr id="44" name="Ovale 43">
            <a:extLst>
              <a:ext uri="{FF2B5EF4-FFF2-40B4-BE49-F238E27FC236}">
                <a16:creationId xmlns:a16="http://schemas.microsoft.com/office/drawing/2014/main" id="{D426A5DB-5713-9330-C177-8707FBC9B5AE}"/>
              </a:ext>
            </a:extLst>
          </p:cNvPr>
          <p:cNvSpPr/>
          <p:nvPr/>
        </p:nvSpPr>
        <p:spPr>
          <a:xfrm>
            <a:off x="499533" y="6002867"/>
            <a:ext cx="71966" cy="71966"/>
          </a:xfrm>
          <a:prstGeom prst="ellipse">
            <a:avLst/>
          </a:prstGeom>
          <a:solidFill>
            <a:srgbClr val="004286"/>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noProof="0" dirty="0"/>
          </a:p>
        </p:txBody>
      </p:sp>
      <p:sp>
        <p:nvSpPr>
          <p:cNvPr id="45" name="Ovale 44">
            <a:extLst>
              <a:ext uri="{FF2B5EF4-FFF2-40B4-BE49-F238E27FC236}">
                <a16:creationId xmlns:a16="http://schemas.microsoft.com/office/drawing/2014/main" id="{74AB6D54-BE40-3394-9123-A6355697398C}"/>
              </a:ext>
            </a:extLst>
          </p:cNvPr>
          <p:cNvSpPr/>
          <p:nvPr/>
        </p:nvSpPr>
        <p:spPr>
          <a:xfrm>
            <a:off x="11616265" y="6011334"/>
            <a:ext cx="71966" cy="71966"/>
          </a:xfrm>
          <a:prstGeom prst="ellipse">
            <a:avLst/>
          </a:prstGeom>
          <a:solidFill>
            <a:srgbClr val="004286"/>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noProof="0" dirty="0"/>
          </a:p>
        </p:txBody>
      </p:sp>
      <p:pic>
        <p:nvPicPr>
          <p:cNvPr id="4" name="Picture 2" descr="Spring School 2019">
            <a:extLst>
              <a:ext uri="{FF2B5EF4-FFF2-40B4-BE49-F238E27FC236}">
                <a16:creationId xmlns:a16="http://schemas.microsoft.com/office/drawing/2014/main" id="{22C15683-4DC7-4E50-8749-F373153C3373}"/>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71499" y="6083300"/>
            <a:ext cx="1267968" cy="77019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6956110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17FC3F1-FDB0-ED44-3E71-EF4FCD6AA09B}"/>
            </a:ext>
          </a:extLst>
        </p:cNvPr>
        <p:cNvGrpSpPr/>
        <p:nvPr/>
      </p:nvGrpSpPr>
      <p:grpSpPr>
        <a:xfrm>
          <a:off x="0" y="0"/>
          <a:ext cx="0" cy="0"/>
          <a:chOff x="0" y="0"/>
          <a:chExt cx="0" cy="0"/>
        </a:xfrm>
      </p:grpSpPr>
      <p:sp>
        <p:nvSpPr>
          <p:cNvPr id="2" name="Naslov 1">
            <a:extLst>
              <a:ext uri="{FF2B5EF4-FFF2-40B4-BE49-F238E27FC236}">
                <a16:creationId xmlns:a16="http://schemas.microsoft.com/office/drawing/2014/main" id="{DB0AF2A6-8569-2A58-9179-460A20F7F092}"/>
              </a:ext>
            </a:extLst>
          </p:cNvPr>
          <p:cNvSpPr>
            <a:spLocks noGrp="1"/>
          </p:cNvSpPr>
          <p:nvPr>
            <p:ph type="title"/>
          </p:nvPr>
        </p:nvSpPr>
        <p:spPr>
          <a:xfrm>
            <a:off x="796255" y="511789"/>
            <a:ext cx="10515600" cy="1603931"/>
          </a:xfrm>
        </p:spPr>
        <p:txBody>
          <a:bodyPr>
            <a:normAutofit/>
          </a:bodyPr>
          <a:lstStyle/>
          <a:p>
            <a:r>
              <a:rPr lang="sl-SI" sz="4800" b="1" noProof="0" dirty="0" err="1">
                <a:solidFill>
                  <a:srgbClr val="CD0057"/>
                </a:solidFill>
                <a:latin typeface="Work Sans"/>
                <a:cs typeface="Sacramento"/>
              </a:rPr>
              <a:t>Reflections</a:t>
            </a:r>
            <a:r>
              <a:rPr lang="en-GB" sz="4800" b="1" noProof="0" dirty="0">
                <a:solidFill>
                  <a:srgbClr val="CD0057"/>
                </a:solidFill>
                <a:latin typeface="Work Sans"/>
                <a:cs typeface="Sacramento"/>
              </a:rPr>
              <a:t> </a:t>
            </a:r>
          </a:p>
        </p:txBody>
      </p:sp>
      <p:sp>
        <p:nvSpPr>
          <p:cNvPr id="3" name="Označba mesta vsebine 2">
            <a:extLst>
              <a:ext uri="{FF2B5EF4-FFF2-40B4-BE49-F238E27FC236}">
                <a16:creationId xmlns:a16="http://schemas.microsoft.com/office/drawing/2014/main" id="{ADE294EA-CC87-BB5D-0CB8-4D20384710FB}"/>
              </a:ext>
            </a:extLst>
          </p:cNvPr>
          <p:cNvSpPr>
            <a:spLocks noGrp="1"/>
          </p:cNvSpPr>
          <p:nvPr>
            <p:ph idx="1"/>
          </p:nvPr>
        </p:nvSpPr>
        <p:spPr>
          <a:xfrm>
            <a:off x="838200" y="1905000"/>
            <a:ext cx="10515600" cy="4173767"/>
          </a:xfrm>
        </p:spPr>
        <p:txBody>
          <a:bodyPr vert="horz" lIns="91440" tIns="45720" rIns="91440" bIns="45720" rtlCol="0" anchor="t">
            <a:normAutofit fontScale="92500" lnSpcReduction="10000"/>
          </a:bodyPr>
          <a:lstStyle/>
          <a:p>
            <a:r>
              <a:rPr lang="en-GB" sz="2300" dirty="0">
                <a:solidFill>
                  <a:srgbClr val="004286"/>
                </a:solidFill>
                <a:latin typeface="Work Sans" pitchFamily="2" charset="77"/>
                <a:cs typeface="Roboto Slab Bold"/>
              </a:rPr>
              <a:t>A</a:t>
            </a:r>
            <a:r>
              <a:rPr lang="en-GB" sz="2300" noProof="0" dirty="0">
                <a:solidFill>
                  <a:srgbClr val="004286"/>
                </a:solidFill>
                <a:latin typeface="Work Sans" pitchFamily="2" charset="77"/>
                <a:cs typeface="Roboto Slab Bold"/>
              </a:rPr>
              <a:t>rt-based methods alone do not equal </a:t>
            </a:r>
            <a:r>
              <a:rPr lang="sl-SI" sz="2300" noProof="0" dirty="0" err="1">
                <a:solidFill>
                  <a:srgbClr val="004286"/>
                </a:solidFill>
                <a:latin typeface="Work Sans" pitchFamily="2" charset="77"/>
                <a:cs typeface="Roboto Slab Bold"/>
              </a:rPr>
              <a:t>involvement</a:t>
            </a:r>
            <a:r>
              <a:rPr lang="sl-SI" sz="2300" noProof="0" dirty="0">
                <a:solidFill>
                  <a:srgbClr val="004286"/>
                </a:solidFill>
                <a:latin typeface="Work Sans" pitchFamily="2" charset="77"/>
                <a:cs typeface="Roboto Slab Bold"/>
              </a:rPr>
              <a:t> </a:t>
            </a:r>
            <a:r>
              <a:rPr lang="sl-SI" sz="2300" noProof="0" dirty="0" err="1">
                <a:solidFill>
                  <a:srgbClr val="004286"/>
                </a:solidFill>
                <a:latin typeface="Work Sans" pitchFamily="2" charset="77"/>
                <a:cs typeface="Roboto Slab Bold"/>
              </a:rPr>
              <a:t>or</a:t>
            </a:r>
            <a:r>
              <a:rPr lang="sl-SI" sz="2300" noProof="0" dirty="0">
                <a:solidFill>
                  <a:srgbClr val="004286"/>
                </a:solidFill>
                <a:latin typeface="Work Sans" pitchFamily="2" charset="77"/>
                <a:cs typeface="Roboto Slab Bold"/>
              </a:rPr>
              <a:t> </a:t>
            </a:r>
            <a:r>
              <a:rPr lang="en-GB" sz="2300" noProof="0" dirty="0">
                <a:solidFill>
                  <a:srgbClr val="004286"/>
                </a:solidFill>
                <a:latin typeface="Work Sans" pitchFamily="2" charset="77"/>
                <a:cs typeface="Roboto Slab Bold"/>
              </a:rPr>
              <a:t>participation</a:t>
            </a:r>
            <a:r>
              <a:rPr lang="sl-SI" sz="2300" dirty="0">
                <a:solidFill>
                  <a:srgbClr val="004286"/>
                </a:solidFill>
                <a:latin typeface="Work Sans" pitchFamily="2" charset="77"/>
                <a:cs typeface="Roboto Slab Bold"/>
              </a:rPr>
              <a:t> –</a:t>
            </a:r>
            <a:r>
              <a:rPr lang="sl-SI" sz="2300" dirty="0" err="1">
                <a:solidFill>
                  <a:srgbClr val="004286"/>
                </a:solidFill>
                <a:latin typeface="Work Sans" pitchFamily="2" charset="77"/>
                <a:cs typeface="Roboto Slab Bold"/>
              </a:rPr>
              <a:t>considering</a:t>
            </a:r>
            <a:r>
              <a:rPr lang="sl-SI" sz="2300" dirty="0">
                <a:solidFill>
                  <a:srgbClr val="004286"/>
                </a:solidFill>
                <a:latin typeface="Work Sans" pitchFamily="2" charset="77"/>
                <a:cs typeface="Roboto Slab Bold"/>
              </a:rPr>
              <a:t> </a:t>
            </a:r>
            <a:r>
              <a:rPr lang="sl-SI" sz="2300" dirty="0" err="1">
                <a:solidFill>
                  <a:srgbClr val="004286"/>
                </a:solidFill>
                <a:latin typeface="Work Sans" pitchFamily="2" charset="77"/>
                <a:cs typeface="Roboto Slab Bold"/>
              </a:rPr>
              <a:t>issues</a:t>
            </a:r>
            <a:r>
              <a:rPr lang="sl-SI" sz="2300" dirty="0">
                <a:solidFill>
                  <a:srgbClr val="004286"/>
                </a:solidFill>
                <a:latin typeface="Work Sans" pitchFamily="2" charset="77"/>
                <a:cs typeface="Roboto Slab Bold"/>
              </a:rPr>
              <a:t> </a:t>
            </a:r>
            <a:r>
              <a:rPr lang="sl-SI" sz="2300" dirty="0" err="1">
                <a:solidFill>
                  <a:srgbClr val="004286"/>
                </a:solidFill>
                <a:latin typeface="Work Sans" pitchFamily="2" charset="77"/>
                <a:cs typeface="Roboto Slab Bold"/>
              </a:rPr>
              <a:t>of</a:t>
            </a:r>
            <a:r>
              <a:rPr lang="sl-SI" sz="2300" dirty="0">
                <a:solidFill>
                  <a:srgbClr val="004286"/>
                </a:solidFill>
                <a:latin typeface="Work Sans" pitchFamily="2" charset="77"/>
                <a:cs typeface="Roboto Slab Bold"/>
              </a:rPr>
              <a:t> </a:t>
            </a:r>
            <a:r>
              <a:rPr lang="sl-SI" sz="2300" dirty="0" err="1">
                <a:solidFill>
                  <a:srgbClr val="004286"/>
                </a:solidFill>
                <a:latin typeface="Work Sans" pitchFamily="2" charset="77"/>
                <a:cs typeface="Roboto Slab Bold"/>
              </a:rPr>
              <a:t>power</a:t>
            </a:r>
            <a:r>
              <a:rPr lang="sl-SI" sz="2300" dirty="0">
                <a:solidFill>
                  <a:srgbClr val="004286"/>
                </a:solidFill>
                <a:latin typeface="Work Sans" pitchFamily="2" charset="77"/>
                <a:cs typeface="Roboto Slab Bold"/>
              </a:rPr>
              <a:t> and </a:t>
            </a:r>
            <a:r>
              <a:rPr lang="sl-SI" sz="2300" dirty="0" err="1">
                <a:solidFill>
                  <a:srgbClr val="004286"/>
                </a:solidFill>
                <a:latin typeface="Work Sans" pitchFamily="2" charset="77"/>
                <a:cs typeface="Roboto Slab Bold"/>
              </a:rPr>
              <a:t>asymmetrical</a:t>
            </a:r>
            <a:r>
              <a:rPr lang="sl-SI" sz="2300" dirty="0">
                <a:solidFill>
                  <a:srgbClr val="004286"/>
                </a:solidFill>
                <a:latin typeface="Work Sans" pitchFamily="2" charset="77"/>
                <a:cs typeface="Roboto Slab Bold"/>
              </a:rPr>
              <a:t> </a:t>
            </a:r>
            <a:r>
              <a:rPr lang="sl-SI" sz="2300" dirty="0" err="1">
                <a:solidFill>
                  <a:srgbClr val="004286"/>
                </a:solidFill>
                <a:latin typeface="Work Sans" pitchFamily="2" charset="77"/>
                <a:cs typeface="Roboto Slab Bold"/>
              </a:rPr>
              <a:t>power</a:t>
            </a:r>
            <a:r>
              <a:rPr lang="sl-SI" sz="2300" dirty="0">
                <a:solidFill>
                  <a:srgbClr val="004286"/>
                </a:solidFill>
                <a:latin typeface="Work Sans" pitchFamily="2" charset="77"/>
                <a:cs typeface="Roboto Slab Bold"/>
              </a:rPr>
              <a:t> </a:t>
            </a:r>
            <a:r>
              <a:rPr lang="sl-SI" sz="2300" dirty="0" err="1">
                <a:solidFill>
                  <a:srgbClr val="004286"/>
                </a:solidFill>
                <a:latin typeface="Work Sans" pitchFamily="2" charset="77"/>
                <a:cs typeface="Roboto Slab Bold"/>
              </a:rPr>
              <a:t>relations</a:t>
            </a:r>
            <a:r>
              <a:rPr lang="sl-SI" sz="2300" dirty="0">
                <a:solidFill>
                  <a:srgbClr val="004286"/>
                </a:solidFill>
                <a:latin typeface="Work Sans" pitchFamily="2" charset="77"/>
                <a:cs typeface="Roboto Slab Bold"/>
              </a:rPr>
              <a:t> (</a:t>
            </a:r>
            <a:r>
              <a:rPr lang="en-GB" sz="2000" noProof="0" dirty="0">
                <a:solidFill>
                  <a:srgbClr val="004286"/>
                </a:solidFill>
                <a:latin typeface="Work Sans"/>
                <a:ea typeface="Calibri"/>
                <a:cs typeface="Helvetica"/>
              </a:rPr>
              <a:t>Jensen and Hellesdatter Jacobsen, 2025</a:t>
            </a:r>
            <a:r>
              <a:rPr lang="sl-SI" sz="2000" noProof="0" dirty="0">
                <a:solidFill>
                  <a:srgbClr val="004286"/>
                </a:solidFill>
                <a:latin typeface="Work Sans"/>
                <a:ea typeface="Calibri"/>
                <a:cs typeface="Helvetica"/>
              </a:rPr>
              <a:t>)</a:t>
            </a:r>
          </a:p>
          <a:p>
            <a:endParaRPr lang="sl-SI" sz="2300" noProof="0" dirty="0">
              <a:solidFill>
                <a:srgbClr val="004286"/>
              </a:solidFill>
              <a:latin typeface="Work Sans" pitchFamily="2" charset="77"/>
              <a:cs typeface="Roboto Slab Bold"/>
            </a:endParaRPr>
          </a:p>
          <a:p>
            <a:r>
              <a:rPr lang="sl-SI" sz="2300" dirty="0">
                <a:solidFill>
                  <a:srgbClr val="004286"/>
                </a:solidFill>
                <a:latin typeface="Work Sans" pitchFamily="2" charset="77"/>
                <a:cs typeface="Roboto Slab Bold"/>
              </a:rPr>
              <a:t>Children </a:t>
            </a:r>
            <a:r>
              <a:rPr lang="sl-SI" sz="2300" dirty="0" err="1">
                <a:solidFill>
                  <a:srgbClr val="004286"/>
                </a:solidFill>
                <a:latin typeface="Work Sans" pitchFamily="2" charset="77"/>
                <a:cs typeface="Roboto Slab Bold"/>
              </a:rPr>
              <a:t>express</a:t>
            </a:r>
            <a:r>
              <a:rPr lang="sl-SI" sz="2300" dirty="0">
                <a:solidFill>
                  <a:srgbClr val="004286"/>
                </a:solidFill>
                <a:latin typeface="Work Sans" pitchFamily="2" charset="77"/>
                <a:cs typeface="Roboto Slab Bold"/>
              </a:rPr>
              <a:t> </a:t>
            </a:r>
            <a:r>
              <a:rPr lang="sl-SI" sz="2300" dirty="0" err="1">
                <a:solidFill>
                  <a:srgbClr val="004286"/>
                </a:solidFill>
                <a:latin typeface="Work Sans" pitchFamily="2" charset="77"/>
                <a:cs typeface="Roboto Slab Bold"/>
              </a:rPr>
              <a:t>cultural</a:t>
            </a:r>
            <a:r>
              <a:rPr lang="sl-SI" sz="2300" dirty="0">
                <a:solidFill>
                  <a:srgbClr val="004286"/>
                </a:solidFill>
                <a:latin typeface="Work Sans" pitchFamily="2" charset="77"/>
                <a:cs typeface="Roboto Slab Bold"/>
              </a:rPr>
              <a:t> </a:t>
            </a:r>
            <a:r>
              <a:rPr lang="sl-SI" sz="2300" dirty="0" err="1">
                <a:solidFill>
                  <a:srgbClr val="004286"/>
                </a:solidFill>
                <a:latin typeface="Work Sans" pitchFamily="2" charset="77"/>
                <a:cs typeface="Roboto Slab Bold"/>
              </a:rPr>
              <a:t>literacy</a:t>
            </a:r>
            <a:r>
              <a:rPr lang="sl-SI" sz="2300" dirty="0">
                <a:solidFill>
                  <a:srgbClr val="004286"/>
                </a:solidFill>
                <a:latin typeface="Work Sans" pitchFamily="2" charset="77"/>
                <a:cs typeface="Roboto Slab Bold"/>
              </a:rPr>
              <a:t> and </a:t>
            </a:r>
            <a:r>
              <a:rPr lang="sl-SI" sz="2300" dirty="0" err="1">
                <a:solidFill>
                  <a:srgbClr val="004286"/>
                </a:solidFill>
                <a:latin typeface="Work Sans" pitchFamily="2" charset="77"/>
                <a:cs typeface="Roboto Slab Bold"/>
              </a:rPr>
              <a:t>self-organise</a:t>
            </a:r>
            <a:r>
              <a:rPr lang="sl-SI" sz="2300" dirty="0">
                <a:solidFill>
                  <a:srgbClr val="004286"/>
                </a:solidFill>
                <a:latin typeface="Work Sans" pitchFamily="2" charset="77"/>
                <a:cs typeface="Roboto Slab Bold"/>
              </a:rPr>
              <a:t> in </a:t>
            </a:r>
            <a:r>
              <a:rPr lang="sl-SI" sz="2300" dirty="0" err="1">
                <a:solidFill>
                  <a:srgbClr val="004286"/>
                </a:solidFill>
                <a:latin typeface="Work Sans" pitchFamily="2" charset="77"/>
                <a:cs typeface="Roboto Slab Bold"/>
              </a:rPr>
              <a:t>the</a:t>
            </a:r>
            <a:r>
              <a:rPr lang="sl-SI" sz="2300" dirty="0">
                <a:solidFill>
                  <a:srgbClr val="004286"/>
                </a:solidFill>
                <a:latin typeface="Work Sans" pitchFamily="2" charset="77"/>
                <a:cs typeface="Roboto Slab Bold"/>
              </a:rPr>
              <a:t> </a:t>
            </a:r>
            <a:r>
              <a:rPr lang="sl-SI" sz="2300" dirty="0" err="1">
                <a:solidFill>
                  <a:srgbClr val="004286"/>
                </a:solidFill>
                <a:latin typeface="Work Sans" pitchFamily="2" charset="77"/>
                <a:cs typeface="Roboto Slab Bold"/>
              </a:rPr>
              <a:t>process</a:t>
            </a:r>
            <a:r>
              <a:rPr lang="sl-SI" sz="2300" dirty="0">
                <a:solidFill>
                  <a:srgbClr val="004286"/>
                </a:solidFill>
                <a:latin typeface="Work Sans" pitchFamily="2" charset="77"/>
                <a:cs typeface="Roboto Slab Bold"/>
              </a:rPr>
              <a:t>. </a:t>
            </a:r>
            <a:r>
              <a:rPr lang="sl-SI" sz="2300">
                <a:solidFill>
                  <a:srgbClr val="004286"/>
                </a:solidFill>
                <a:latin typeface="Work Sans" pitchFamily="2" charset="77"/>
                <a:cs typeface="Roboto Slab Bold"/>
              </a:rPr>
              <a:t>Some  </a:t>
            </a:r>
            <a:r>
              <a:rPr lang="sl-SI" sz="2300" dirty="0">
                <a:solidFill>
                  <a:srgbClr val="004286"/>
                </a:solidFill>
                <a:latin typeface="Work Sans" pitchFamily="2" charset="77"/>
                <a:cs typeface="Roboto Slab Bold"/>
              </a:rPr>
              <a:t>more </a:t>
            </a:r>
            <a:r>
              <a:rPr lang="sl-SI" sz="2300" dirty="0" err="1">
                <a:solidFill>
                  <a:srgbClr val="004286"/>
                </a:solidFill>
                <a:latin typeface="Work Sans" pitchFamily="2" charset="77"/>
                <a:cs typeface="Roboto Slab Bold"/>
              </a:rPr>
              <a:t>active</a:t>
            </a:r>
            <a:r>
              <a:rPr lang="sl-SI" sz="2300" dirty="0">
                <a:solidFill>
                  <a:srgbClr val="004286"/>
                </a:solidFill>
                <a:latin typeface="Work Sans" pitchFamily="2" charset="77"/>
                <a:cs typeface="Roboto Slab Bold"/>
              </a:rPr>
              <a:t> role, some </a:t>
            </a:r>
            <a:r>
              <a:rPr lang="sl-SI" sz="2300" dirty="0" err="1">
                <a:solidFill>
                  <a:srgbClr val="004286"/>
                </a:solidFill>
                <a:latin typeface="Work Sans" pitchFamily="2" charset="77"/>
                <a:cs typeface="Roboto Slab Bold"/>
              </a:rPr>
              <a:t>prefer</a:t>
            </a:r>
            <a:r>
              <a:rPr lang="sl-SI" sz="2300" dirty="0">
                <a:solidFill>
                  <a:srgbClr val="004286"/>
                </a:solidFill>
                <a:latin typeface="Work Sans" pitchFamily="2" charset="77"/>
                <a:cs typeface="Roboto Slab Bold"/>
              </a:rPr>
              <a:t> to </a:t>
            </a:r>
            <a:r>
              <a:rPr lang="sl-SI" sz="2300" dirty="0" err="1">
                <a:solidFill>
                  <a:srgbClr val="004286"/>
                </a:solidFill>
                <a:latin typeface="Work Sans" pitchFamily="2" charset="77"/>
                <a:cs typeface="Roboto Slab Bold"/>
              </a:rPr>
              <a:t>assist</a:t>
            </a:r>
            <a:r>
              <a:rPr lang="sl-SI" sz="2300" dirty="0">
                <a:solidFill>
                  <a:srgbClr val="004286"/>
                </a:solidFill>
                <a:latin typeface="Work Sans" pitchFamily="2" charset="77"/>
                <a:cs typeface="Roboto Slab Bold"/>
              </a:rPr>
              <a:t> in </a:t>
            </a:r>
            <a:r>
              <a:rPr lang="sl-SI" sz="2300" dirty="0" err="1">
                <a:solidFill>
                  <a:srgbClr val="004286"/>
                </a:solidFill>
                <a:latin typeface="Work Sans" pitchFamily="2" charset="77"/>
                <a:cs typeface="Roboto Slab Bold"/>
              </a:rPr>
              <a:t>different</a:t>
            </a:r>
            <a:r>
              <a:rPr lang="sl-SI" sz="2300" dirty="0">
                <a:solidFill>
                  <a:srgbClr val="004286"/>
                </a:solidFill>
                <a:latin typeface="Work Sans" pitchFamily="2" charset="77"/>
                <a:cs typeface="Roboto Slab Bold"/>
              </a:rPr>
              <a:t> </a:t>
            </a:r>
            <a:r>
              <a:rPr lang="sl-SI" sz="2300" dirty="0" err="1">
                <a:solidFill>
                  <a:srgbClr val="004286"/>
                </a:solidFill>
                <a:latin typeface="Work Sans" pitchFamily="2" charset="77"/>
                <a:cs typeface="Roboto Slab Bold"/>
              </a:rPr>
              <a:t>ways</a:t>
            </a:r>
            <a:r>
              <a:rPr lang="sl-SI" sz="2300" dirty="0">
                <a:solidFill>
                  <a:srgbClr val="004286"/>
                </a:solidFill>
                <a:latin typeface="Work Sans" pitchFamily="2" charset="77"/>
                <a:cs typeface="Roboto Slab Bold"/>
              </a:rPr>
              <a:t>. S</a:t>
            </a:r>
            <a:r>
              <a:rPr lang="en-GB" sz="2300" noProof="0" dirty="0" err="1">
                <a:solidFill>
                  <a:srgbClr val="004286"/>
                </a:solidFill>
                <a:latin typeface="Work Sans" pitchFamily="2" charset="77"/>
                <a:cs typeface="Roboto Slab Bold"/>
              </a:rPr>
              <a:t>ome</a:t>
            </a:r>
            <a:r>
              <a:rPr lang="en-GB" sz="2300" noProof="0" dirty="0">
                <a:solidFill>
                  <a:srgbClr val="004286"/>
                </a:solidFill>
                <a:latin typeface="Work Sans" pitchFamily="2" charset="77"/>
                <a:cs typeface="Roboto Slab Bold"/>
              </a:rPr>
              <a:t> children may not feel seen or heard</a:t>
            </a:r>
            <a:r>
              <a:rPr lang="sl-SI" sz="2300" noProof="0" dirty="0">
                <a:solidFill>
                  <a:srgbClr val="004286"/>
                </a:solidFill>
                <a:latin typeface="Work Sans" pitchFamily="2" charset="77"/>
                <a:cs typeface="Roboto Slab Bold"/>
              </a:rPr>
              <a:t>.</a:t>
            </a:r>
            <a:r>
              <a:rPr lang="en-GB" sz="2300" dirty="0">
                <a:solidFill>
                  <a:srgbClr val="004286"/>
                </a:solidFill>
                <a:latin typeface="Work Sans" pitchFamily="2" charset="77"/>
                <a:cs typeface="Roboto Slab Bold"/>
              </a:rPr>
              <a:t> </a:t>
            </a:r>
            <a:r>
              <a:rPr lang="en-GB" sz="2300" noProof="0" dirty="0">
                <a:solidFill>
                  <a:srgbClr val="004286"/>
                </a:solidFill>
                <a:latin typeface="Work Sans" pitchFamily="2" charset="77"/>
                <a:cs typeface="Roboto Slab Bold"/>
              </a:rPr>
              <a:t>Whose voices are being heard? Some children disengaged or dropped out</a:t>
            </a:r>
            <a:r>
              <a:rPr lang="sl-SI" sz="2300" noProof="0" dirty="0">
                <a:solidFill>
                  <a:srgbClr val="004286"/>
                </a:solidFill>
                <a:latin typeface="Work Sans" pitchFamily="2" charset="77"/>
                <a:cs typeface="Roboto Slab Bold"/>
              </a:rPr>
              <a:t>. </a:t>
            </a:r>
            <a:r>
              <a:rPr lang="sl-SI" sz="2300" dirty="0" err="1">
                <a:solidFill>
                  <a:srgbClr val="004286"/>
                </a:solidFill>
                <a:latin typeface="Work Sans" pitchFamily="2" charset="77"/>
                <a:cs typeface="Roboto Slab Bold"/>
              </a:rPr>
              <a:t>Adult`s</a:t>
            </a:r>
            <a:r>
              <a:rPr lang="sl-SI" sz="2300" dirty="0">
                <a:solidFill>
                  <a:srgbClr val="004286"/>
                </a:solidFill>
                <a:latin typeface="Work Sans" pitchFamily="2" charset="77"/>
                <a:cs typeface="Roboto Slab Bold"/>
              </a:rPr>
              <a:t> role? </a:t>
            </a:r>
          </a:p>
          <a:p>
            <a:pPr marL="0" indent="0">
              <a:buNone/>
            </a:pPr>
            <a:endParaRPr lang="en-GB" sz="2300" dirty="0">
              <a:solidFill>
                <a:srgbClr val="004286"/>
              </a:solidFill>
              <a:latin typeface="Work Sans" pitchFamily="2" charset="77"/>
              <a:cs typeface="Roboto Slab Bold"/>
            </a:endParaRPr>
          </a:p>
          <a:p>
            <a:r>
              <a:rPr lang="en-GB" sz="2300" noProof="0" dirty="0">
                <a:solidFill>
                  <a:srgbClr val="004286"/>
                </a:solidFill>
                <a:latin typeface="Work Sans" pitchFamily="2" charset="77"/>
              </a:rPr>
              <a:t>Spatial aspects: </a:t>
            </a:r>
            <a:r>
              <a:rPr lang="sl-SI" sz="2300" noProof="0" dirty="0" err="1">
                <a:solidFill>
                  <a:srgbClr val="004286"/>
                </a:solidFill>
                <a:latin typeface="Work Sans" pitchFamily="2" charset="77"/>
              </a:rPr>
              <a:t>activities</a:t>
            </a:r>
            <a:r>
              <a:rPr lang="en-GB" sz="2300" noProof="0" dirty="0">
                <a:solidFill>
                  <a:srgbClr val="004286"/>
                </a:solidFill>
                <a:latin typeface="Work Sans" pitchFamily="2" charset="77"/>
              </a:rPr>
              <a:t> conducted within institutional settings (schools) significantly shaped by the established rules and power structures (researched referred as „teachers“) – </a:t>
            </a:r>
            <a:r>
              <a:rPr lang="sl-SI" sz="2300" noProof="0" dirty="0" err="1">
                <a:solidFill>
                  <a:srgbClr val="004286"/>
                </a:solidFill>
                <a:latin typeface="Work Sans" pitchFamily="2" charset="77"/>
              </a:rPr>
              <a:t>nevertheless</a:t>
            </a:r>
            <a:r>
              <a:rPr lang="sl-SI" sz="2300" noProof="0" dirty="0">
                <a:solidFill>
                  <a:srgbClr val="004286"/>
                </a:solidFill>
                <a:latin typeface="Work Sans" pitchFamily="2" charset="77"/>
              </a:rPr>
              <a:t> </a:t>
            </a:r>
            <a:r>
              <a:rPr lang="sl-SI" sz="2300" dirty="0" err="1">
                <a:solidFill>
                  <a:srgbClr val="004286"/>
                </a:solidFill>
                <a:latin typeface="Work Sans" pitchFamily="2" charset="77"/>
              </a:rPr>
              <a:t>trying</a:t>
            </a:r>
            <a:r>
              <a:rPr lang="sl-SI" sz="2300" dirty="0">
                <a:solidFill>
                  <a:srgbClr val="004286"/>
                </a:solidFill>
                <a:latin typeface="Work Sans" pitchFamily="2" charset="77"/>
              </a:rPr>
              <a:t> to </a:t>
            </a:r>
            <a:r>
              <a:rPr lang="sl-SI" sz="2300" dirty="0" err="1">
                <a:solidFill>
                  <a:srgbClr val="004286"/>
                </a:solidFill>
                <a:latin typeface="Work Sans" pitchFamily="2" charset="77"/>
              </a:rPr>
              <a:t>create</a:t>
            </a:r>
            <a:r>
              <a:rPr lang="en-GB" sz="2300" noProof="0" dirty="0">
                <a:solidFill>
                  <a:srgbClr val="004286"/>
                </a:solidFill>
                <a:latin typeface="Work Sans" pitchFamily="2" charset="77"/>
              </a:rPr>
              <a:t> spaces for creativity </a:t>
            </a:r>
          </a:p>
          <a:p>
            <a:endParaRPr lang="en-GB" sz="2300" noProof="0" dirty="0">
              <a:solidFill>
                <a:srgbClr val="004286"/>
              </a:solidFill>
              <a:latin typeface="Work Sans" pitchFamily="2" charset="77"/>
              <a:cs typeface="Roboto Slab Bold"/>
            </a:endParaRPr>
          </a:p>
        </p:txBody>
      </p:sp>
      <p:pic>
        <p:nvPicPr>
          <p:cNvPr id="6" name="Immagine 5" descr="EN-Funded by the EU-POS 10cm.jpg">
            <a:extLst>
              <a:ext uri="{FF2B5EF4-FFF2-40B4-BE49-F238E27FC236}">
                <a16:creationId xmlns:a16="http://schemas.microsoft.com/office/drawing/2014/main" id="{62BBB619-242C-E2FA-937F-D17E16A190D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423398" y="6150122"/>
            <a:ext cx="2328334" cy="488517"/>
          </a:xfrm>
          <a:prstGeom prst="rect">
            <a:avLst/>
          </a:prstGeom>
        </p:spPr>
      </p:pic>
      <p:sp>
        <p:nvSpPr>
          <p:cNvPr id="12" name="Rettangolo 11">
            <a:extLst>
              <a:ext uri="{FF2B5EF4-FFF2-40B4-BE49-F238E27FC236}">
                <a16:creationId xmlns:a16="http://schemas.microsoft.com/office/drawing/2014/main" id="{3EAB1152-036E-424F-C2C0-C2EE7965A655}"/>
              </a:ext>
            </a:extLst>
          </p:cNvPr>
          <p:cNvSpPr/>
          <p:nvPr/>
        </p:nvSpPr>
        <p:spPr>
          <a:xfrm>
            <a:off x="4660900" y="1"/>
            <a:ext cx="2781300" cy="863600"/>
          </a:xfrm>
          <a:prstGeom prst="rect">
            <a:avLst/>
          </a:prstGeom>
          <a:solidFill>
            <a:srgbClr val="CD0057"/>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noProof="0" dirty="0"/>
          </a:p>
        </p:txBody>
      </p:sp>
      <p:pic>
        <p:nvPicPr>
          <p:cNvPr id="13" name="Immagine 12" descr="beli logotip.eps">
            <a:extLst>
              <a:ext uri="{FF2B5EF4-FFF2-40B4-BE49-F238E27FC236}">
                <a16:creationId xmlns:a16="http://schemas.microsoft.com/office/drawing/2014/main" id="{43FF5C04-317E-22BD-605E-E97C2CCD290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869926" y="341834"/>
            <a:ext cx="2419790" cy="336527"/>
          </a:xfrm>
          <a:prstGeom prst="rect">
            <a:avLst/>
          </a:prstGeom>
        </p:spPr>
      </p:pic>
      <p:cxnSp>
        <p:nvCxnSpPr>
          <p:cNvPr id="14" name="Connettore 1 13">
            <a:extLst>
              <a:ext uri="{FF2B5EF4-FFF2-40B4-BE49-F238E27FC236}">
                <a16:creationId xmlns:a16="http://schemas.microsoft.com/office/drawing/2014/main" id="{54E0E4CE-330B-4DAE-232A-826009915985}"/>
              </a:ext>
            </a:extLst>
          </p:cNvPr>
          <p:cNvCxnSpPr/>
          <p:nvPr/>
        </p:nvCxnSpPr>
        <p:spPr>
          <a:xfrm>
            <a:off x="524933" y="6045200"/>
            <a:ext cx="11125200" cy="0"/>
          </a:xfrm>
          <a:prstGeom prst="line">
            <a:avLst/>
          </a:prstGeom>
          <a:ln>
            <a:solidFill>
              <a:srgbClr val="004286"/>
            </a:solidFill>
          </a:ln>
        </p:spPr>
        <p:style>
          <a:lnRef idx="2">
            <a:schemeClr val="accent1"/>
          </a:lnRef>
          <a:fillRef idx="0">
            <a:schemeClr val="accent1"/>
          </a:fillRef>
          <a:effectRef idx="1">
            <a:schemeClr val="accent1"/>
          </a:effectRef>
          <a:fontRef idx="minor">
            <a:schemeClr val="tx1"/>
          </a:fontRef>
        </p:style>
      </p:cxnSp>
      <p:sp>
        <p:nvSpPr>
          <p:cNvPr id="15" name="Ovale 14">
            <a:extLst>
              <a:ext uri="{FF2B5EF4-FFF2-40B4-BE49-F238E27FC236}">
                <a16:creationId xmlns:a16="http://schemas.microsoft.com/office/drawing/2014/main" id="{E01D2C91-1286-1AE9-B201-4AD408ED1640}"/>
              </a:ext>
            </a:extLst>
          </p:cNvPr>
          <p:cNvSpPr/>
          <p:nvPr/>
        </p:nvSpPr>
        <p:spPr>
          <a:xfrm>
            <a:off x="499533" y="6002867"/>
            <a:ext cx="71966" cy="71966"/>
          </a:xfrm>
          <a:prstGeom prst="ellipse">
            <a:avLst/>
          </a:prstGeom>
          <a:solidFill>
            <a:srgbClr val="004286"/>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noProof="0" dirty="0"/>
          </a:p>
        </p:txBody>
      </p:sp>
      <p:sp>
        <p:nvSpPr>
          <p:cNvPr id="16" name="Ovale 15">
            <a:extLst>
              <a:ext uri="{FF2B5EF4-FFF2-40B4-BE49-F238E27FC236}">
                <a16:creationId xmlns:a16="http://schemas.microsoft.com/office/drawing/2014/main" id="{B772179D-5806-9490-DC78-F28E520E4C9F}"/>
              </a:ext>
            </a:extLst>
          </p:cNvPr>
          <p:cNvSpPr/>
          <p:nvPr/>
        </p:nvSpPr>
        <p:spPr>
          <a:xfrm>
            <a:off x="11616265" y="6011334"/>
            <a:ext cx="71966" cy="71966"/>
          </a:xfrm>
          <a:prstGeom prst="ellipse">
            <a:avLst/>
          </a:prstGeom>
          <a:solidFill>
            <a:srgbClr val="004286"/>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noProof="0" dirty="0"/>
          </a:p>
        </p:txBody>
      </p:sp>
      <p:pic>
        <p:nvPicPr>
          <p:cNvPr id="7" name="Picture 2" descr="Spring School 2019">
            <a:extLst>
              <a:ext uri="{FF2B5EF4-FFF2-40B4-BE49-F238E27FC236}">
                <a16:creationId xmlns:a16="http://schemas.microsoft.com/office/drawing/2014/main" id="{2D8D571A-5B70-1440-EC0E-B92C9F80135F}"/>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86835" y="6038850"/>
            <a:ext cx="1267968" cy="77019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8890360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80F0019-001C-54B7-3EDC-6F12E18E4C74}"/>
            </a:ext>
          </a:extLst>
        </p:cNvPr>
        <p:cNvGrpSpPr/>
        <p:nvPr/>
      </p:nvGrpSpPr>
      <p:grpSpPr>
        <a:xfrm>
          <a:off x="0" y="0"/>
          <a:ext cx="0" cy="0"/>
          <a:chOff x="0" y="0"/>
          <a:chExt cx="0" cy="0"/>
        </a:xfrm>
      </p:grpSpPr>
      <p:sp>
        <p:nvSpPr>
          <p:cNvPr id="2" name="Naslov 1">
            <a:extLst>
              <a:ext uri="{FF2B5EF4-FFF2-40B4-BE49-F238E27FC236}">
                <a16:creationId xmlns:a16="http://schemas.microsoft.com/office/drawing/2014/main" id="{18BD7F32-325A-A2DA-E1FB-4F246A3B71DE}"/>
              </a:ext>
            </a:extLst>
          </p:cNvPr>
          <p:cNvSpPr>
            <a:spLocks noGrp="1"/>
          </p:cNvSpPr>
          <p:nvPr>
            <p:ph type="title"/>
          </p:nvPr>
        </p:nvSpPr>
        <p:spPr>
          <a:xfrm>
            <a:off x="796255" y="694669"/>
            <a:ext cx="10515600" cy="1603931"/>
          </a:xfrm>
        </p:spPr>
        <p:txBody>
          <a:bodyPr>
            <a:normAutofit/>
          </a:bodyPr>
          <a:lstStyle/>
          <a:p>
            <a:r>
              <a:rPr lang="sl-SI" sz="3200" b="1" noProof="0" dirty="0">
                <a:solidFill>
                  <a:srgbClr val="CD0057"/>
                </a:solidFill>
                <a:latin typeface="Work Sans"/>
                <a:cs typeface="Sacramento"/>
              </a:rPr>
              <a:t>Q2: </a:t>
            </a:r>
            <a:r>
              <a:rPr lang="en-GB" sz="3200" b="1" noProof="0" dirty="0">
                <a:solidFill>
                  <a:srgbClr val="CD0057"/>
                </a:solidFill>
                <a:latin typeface="Work Sans"/>
                <a:cs typeface="Sacramento"/>
              </a:rPr>
              <a:t>Addressing children</a:t>
            </a:r>
            <a:r>
              <a:rPr lang="sl-SI" sz="3200" b="1" noProof="0" dirty="0">
                <a:solidFill>
                  <a:srgbClr val="CD0057"/>
                </a:solidFill>
                <a:latin typeface="Work Sans"/>
                <a:cs typeface="Sacramento"/>
              </a:rPr>
              <a:t>‘</a:t>
            </a:r>
            <a:r>
              <a:rPr lang="en-GB" sz="3200" b="1" noProof="0" dirty="0">
                <a:solidFill>
                  <a:srgbClr val="CD0057"/>
                </a:solidFill>
                <a:latin typeface="Work Sans"/>
                <a:cs typeface="Sacramento"/>
              </a:rPr>
              <a:t>s identities and interests</a:t>
            </a:r>
          </a:p>
        </p:txBody>
      </p:sp>
      <p:sp>
        <p:nvSpPr>
          <p:cNvPr id="3" name="Označba mesta vsebine 2">
            <a:extLst>
              <a:ext uri="{FF2B5EF4-FFF2-40B4-BE49-F238E27FC236}">
                <a16:creationId xmlns:a16="http://schemas.microsoft.com/office/drawing/2014/main" id="{A9A0EEB4-FA0C-BEEA-FCD7-E4847EEA0E4A}"/>
              </a:ext>
            </a:extLst>
          </p:cNvPr>
          <p:cNvSpPr>
            <a:spLocks noGrp="1"/>
          </p:cNvSpPr>
          <p:nvPr>
            <p:ph idx="1"/>
          </p:nvPr>
        </p:nvSpPr>
        <p:spPr>
          <a:xfrm>
            <a:off x="838200" y="1903912"/>
            <a:ext cx="10515600" cy="4380596"/>
          </a:xfrm>
        </p:spPr>
        <p:txBody>
          <a:bodyPr vert="horz" lIns="91440" tIns="45720" rIns="91440" bIns="45720" rtlCol="0" anchor="t">
            <a:normAutofit/>
          </a:bodyPr>
          <a:lstStyle/>
          <a:p>
            <a:pPr marL="0" indent="0">
              <a:buNone/>
            </a:pPr>
            <a:r>
              <a:rPr lang="en-GB" sz="2000" noProof="0" dirty="0">
                <a:solidFill>
                  <a:srgbClr val="004286"/>
                </a:solidFill>
                <a:latin typeface="Work Sans"/>
                <a:ea typeface="Red Hat Text Medium"/>
                <a:cs typeface="Red Hat Text Medium"/>
              </a:rPr>
              <a:t>Topics related to violence (horror story, crime story, bullying) - their own way of expression: through pop culture, crime series, action movies </a:t>
            </a:r>
          </a:p>
          <a:p>
            <a:pPr marL="0" indent="0">
              <a:buNone/>
            </a:pPr>
            <a:endParaRPr lang="en-GB" sz="2000" noProof="0" dirty="0">
              <a:solidFill>
                <a:srgbClr val="004286"/>
              </a:solidFill>
              <a:latin typeface="Work Sans"/>
              <a:ea typeface="Red Hat Text Medium"/>
              <a:cs typeface="Red Hat Text Medium"/>
            </a:endParaRPr>
          </a:p>
          <a:p>
            <a:pPr marL="0" indent="0">
              <a:buNone/>
            </a:pPr>
            <a:r>
              <a:rPr lang="en-GB" sz="2000" noProof="0" dirty="0">
                <a:solidFill>
                  <a:srgbClr val="004286"/>
                </a:solidFill>
                <a:latin typeface="Work Sans"/>
                <a:ea typeface="Red Hat Text Medium"/>
                <a:cs typeface="Red Hat Text Medium"/>
              </a:rPr>
              <a:t>→ The children show what matters in their own cultural universe – their cultural literacy enhancing their agency</a:t>
            </a:r>
          </a:p>
          <a:p>
            <a:pPr marL="0" indent="0">
              <a:buNone/>
            </a:pPr>
            <a:r>
              <a:rPr lang="en-GB" sz="2000" noProof="0" dirty="0">
                <a:solidFill>
                  <a:srgbClr val="004286"/>
                </a:solidFill>
                <a:latin typeface="Work Sans"/>
                <a:ea typeface="Red Hat Text Medium"/>
                <a:cs typeface="Red Hat Text Medium"/>
              </a:rPr>
              <a:t>→ The children‘s cultural language form their cultural world</a:t>
            </a:r>
          </a:p>
          <a:p>
            <a:pPr marL="0" indent="0">
              <a:buNone/>
            </a:pPr>
            <a:r>
              <a:rPr lang="en-GB" sz="2000" noProof="0" dirty="0">
                <a:solidFill>
                  <a:srgbClr val="004286"/>
                </a:solidFill>
                <a:latin typeface="Work Sans"/>
                <a:ea typeface="Red Hat Text Medium"/>
                <a:cs typeface="Red Hat Text Medium"/>
              </a:rPr>
              <a:t>→ What is important to children? Horror/crime </a:t>
            </a:r>
          </a:p>
          <a:p>
            <a:pPr marL="0" indent="0">
              <a:buNone/>
            </a:pPr>
            <a:endParaRPr lang="en-GB" sz="2000" noProof="0" dirty="0">
              <a:solidFill>
                <a:srgbClr val="004286"/>
              </a:solidFill>
              <a:latin typeface="Work Sans"/>
              <a:ea typeface="Red Hat Text Medium"/>
              <a:cs typeface="Red Hat Text Medium"/>
            </a:endParaRPr>
          </a:p>
          <a:p>
            <a:pPr marL="0" indent="0">
              <a:buNone/>
            </a:pPr>
            <a:r>
              <a:rPr lang="en-GB" sz="2000" noProof="0" dirty="0">
                <a:solidFill>
                  <a:srgbClr val="004286"/>
                </a:solidFill>
                <a:latin typeface="Work Sans"/>
                <a:ea typeface="Red Hat Text Medium"/>
                <a:cs typeface="Red Hat Text Medium"/>
              </a:rPr>
              <a:t>As adults </a:t>
            </a:r>
            <a:r>
              <a:rPr lang="sl-SI" sz="2000" noProof="0" dirty="0" err="1">
                <a:solidFill>
                  <a:srgbClr val="004286"/>
                </a:solidFill>
                <a:latin typeface="Work Sans"/>
                <a:ea typeface="Red Hat Text Medium"/>
                <a:cs typeface="Red Hat Text Medium"/>
              </a:rPr>
              <a:t>we</a:t>
            </a:r>
            <a:r>
              <a:rPr lang="sl-SI" sz="2000" noProof="0" dirty="0">
                <a:solidFill>
                  <a:srgbClr val="004286"/>
                </a:solidFill>
                <a:latin typeface="Work Sans"/>
                <a:ea typeface="Red Hat Text Medium"/>
                <a:cs typeface="Red Hat Text Medium"/>
              </a:rPr>
              <a:t> </a:t>
            </a:r>
            <a:r>
              <a:rPr lang="sl-SI" sz="2000" noProof="0" dirty="0" err="1">
                <a:solidFill>
                  <a:srgbClr val="004286"/>
                </a:solidFill>
                <a:latin typeface="Work Sans"/>
                <a:ea typeface="Red Hat Text Medium"/>
                <a:cs typeface="Red Hat Text Medium"/>
              </a:rPr>
              <a:t>try</a:t>
            </a:r>
            <a:r>
              <a:rPr lang="en-GB" sz="2000" noProof="0" dirty="0">
                <a:solidFill>
                  <a:srgbClr val="004286"/>
                </a:solidFill>
                <a:latin typeface="Work Sans"/>
                <a:ea typeface="Red Hat Text Medium"/>
                <a:cs typeface="Red Hat Text Medium"/>
              </a:rPr>
              <a:t> respecting their cultural knowledge, trying to de-centre our adult authority – avoid interpreting children‘s expression through our lenses – </a:t>
            </a:r>
            <a:r>
              <a:rPr lang="en-GB" sz="2000" b="1" noProof="0" dirty="0">
                <a:solidFill>
                  <a:srgbClr val="004286"/>
                </a:solidFill>
                <a:latin typeface="Work Sans"/>
                <a:ea typeface="Red Hat Text Medium"/>
                <a:cs typeface="Red Hat Text Medium"/>
              </a:rPr>
              <a:t>their</a:t>
            </a:r>
            <a:r>
              <a:rPr lang="en-GB" sz="2000" noProof="0" dirty="0">
                <a:solidFill>
                  <a:srgbClr val="004286"/>
                </a:solidFill>
                <a:latin typeface="Work Sans"/>
                <a:ea typeface="Red Hat Text Medium"/>
                <a:cs typeface="Red Hat Text Medium"/>
              </a:rPr>
              <a:t> cultural references– even if commercial or popular (and from our perspective colonial) → re-creative consumption?</a:t>
            </a:r>
          </a:p>
          <a:p>
            <a:pPr marL="0" indent="0">
              <a:buNone/>
            </a:pPr>
            <a:endParaRPr lang="en-GB" sz="2300" b="1" noProof="0" dirty="0">
              <a:solidFill>
                <a:srgbClr val="004286"/>
              </a:solidFill>
              <a:latin typeface="Work Sans"/>
              <a:ea typeface="Red Hat Text Medium"/>
              <a:cs typeface="Red Hat Text Medium"/>
            </a:endParaRPr>
          </a:p>
        </p:txBody>
      </p:sp>
      <p:pic>
        <p:nvPicPr>
          <p:cNvPr id="6" name="Immagine 5" descr="EN-Funded by the EU-POS 10cm.jpg">
            <a:extLst>
              <a:ext uri="{FF2B5EF4-FFF2-40B4-BE49-F238E27FC236}">
                <a16:creationId xmlns:a16="http://schemas.microsoft.com/office/drawing/2014/main" id="{61B323F4-8026-7D7A-3D37-B8FE4126DA3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423398" y="6150122"/>
            <a:ext cx="2328334" cy="488517"/>
          </a:xfrm>
          <a:prstGeom prst="rect">
            <a:avLst/>
          </a:prstGeom>
        </p:spPr>
      </p:pic>
      <p:sp>
        <p:nvSpPr>
          <p:cNvPr id="12" name="Rettangolo 11">
            <a:extLst>
              <a:ext uri="{FF2B5EF4-FFF2-40B4-BE49-F238E27FC236}">
                <a16:creationId xmlns:a16="http://schemas.microsoft.com/office/drawing/2014/main" id="{3212F198-2D41-BE83-0136-ACBCF697E983}"/>
              </a:ext>
            </a:extLst>
          </p:cNvPr>
          <p:cNvSpPr/>
          <p:nvPr/>
        </p:nvSpPr>
        <p:spPr>
          <a:xfrm>
            <a:off x="4660900" y="1"/>
            <a:ext cx="2781300" cy="863600"/>
          </a:xfrm>
          <a:prstGeom prst="rect">
            <a:avLst/>
          </a:prstGeom>
          <a:solidFill>
            <a:srgbClr val="CD0057"/>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noProof="0" dirty="0"/>
          </a:p>
        </p:txBody>
      </p:sp>
      <p:pic>
        <p:nvPicPr>
          <p:cNvPr id="13" name="Immagine 12" descr="beli logotip.eps">
            <a:extLst>
              <a:ext uri="{FF2B5EF4-FFF2-40B4-BE49-F238E27FC236}">
                <a16:creationId xmlns:a16="http://schemas.microsoft.com/office/drawing/2014/main" id="{9EE14D09-19C0-C5E7-FBEC-E49585F6D0B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869926" y="341834"/>
            <a:ext cx="2419790" cy="336527"/>
          </a:xfrm>
          <a:prstGeom prst="rect">
            <a:avLst/>
          </a:prstGeom>
        </p:spPr>
      </p:pic>
      <p:cxnSp>
        <p:nvCxnSpPr>
          <p:cNvPr id="14" name="Connettore 1 13">
            <a:extLst>
              <a:ext uri="{FF2B5EF4-FFF2-40B4-BE49-F238E27FC236}">
                <a16:creationId xmlns:a16="http://schemas.microsoft.com/office/drawing/2014/main" id="{DE7FCFF6-17AE-1762-951B-B24F9FCF2F8E}"/>
              </a:ext>
            </a:extLst>
          </p:cNvPr>
          <p:cNvCxnSpPr/>
          <p:nvPr/>
        </p:nvCxnSpPr>
        <p:spPr>
          <a:xfrm>
            <a:off x="524933" y="6045200"/>
            <a:ext cx="11125200" cy="0"/>
          </a:xfrm>
          <a:prstGeom prst="line">
            <a:avLst/>
          </a:prstGeom>
          <a:ln>
            <a:solidFill>
              <a:srgbClr val="004286"/>
            </a:solidFill>
          </a:ln>
        </p:spPr>
        <p:style>
          <a:lnRef idx="2">
            <a:schemeClr val="accent1"/>
          </a:lnRef>
          <a:fillRef idx="0">
            <a:schemeClr val="accent1"/>
          </a:fillRef>
          <a:effectRef idx="1">
            <a:schemeClr val="accent1"/>
          </a:effectRef>
          <a:fontRef idx="minor">
            <a:schemeClr val="tx1"/>
          </a:fontRef>
        </p:style>
      </p:cxnSp>
      <p:sp>
        <p:nvSpPr>
          <p:cNvPr id="15" name="Ovale 14">
            <a:extLst>
              <a:ext uri="{FF2B5EF4-FFF2-40B4-BE49-F238E27FC236}">
                <a16:creationId xmlns:a16="http://schemas.microsoft.com/office/drawing/2014/main" id="{70CD5873-65AB-0F46-3DEE-E1850FFD7802}"/>
              </a:ext>
            </a:extLst>
          </p:cNvPr>
          <p:cNvSpPr/>
          <p:nvPr/>
        </p:nvSpPr>
        <p:spPr>
          <a:xfrm>
            <a:off x="499533" y="6002867"/>
            <a:ext cx="71966" cy="71966"/>
          </a:xfrm>
          <a:prstGeom prst="ellipse">
            <a:avLst/>
          </a:prstGeom>
          <a:solidFill>
            <a:srgbClr val="004286"/>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noProof="0" dirty="0"/>
          </a:p>
        </p:txBody>
      </p:sp>
      <p:sp>
        <p:nvSpPr>
          <p:cNvPr id="16" name="Ovale 15">
            <a:extLst>
              <a:ext uri="{FF2B5EF4-FFF2-40B4-BE49-F238E27FC236}">
                <a16:creationId xmlns:a16="http://schemas.microsoft.com/office/drawing/2014/main" id="{E909CC9C-045F-BAC0-3017-A3F672AE612B}"/>
              </a:ext>
            </a:extLst>
          </p:cNvPr>
          <p:cNvSpPr/>
          <p:nvPr/>
        </p:nvSpPr>
        <p:spPr>
          <a:xfrm>
            <a:off x="11616265" y="6011334"/>
            <a:ext cx="71966" cy="71966"/>
          </a:xfrm>
          <a:prstGeom prst="ellipse">
            <a:avLst/>
          </a:prstGeom>
          <a:solidFill>
            <a:srgbClr val="004286"/>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noProof="0" dirty="0"/>
          </a:p>
        </p:txBody>
      </p:sp>
      <p:pic>
        <p:nvPicPr>
          <p:cNvPr id="7" name="Picture 2" descr="Spring School 2019">
            <a:extLst>
              <a:ext uri="{FF2B5EF4-FFF2-40B4-BE49-F238E27FC236}">
                <a16:creationId xmlns:a16="http://schemas.microsoft.com/office/drawing/2014/main" id="{9771149F-7A1C-0625-5139-BF7268C57B6C}"/>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86835" y="6038850"/>
            <a:ext cx="1267968" cy="770192"/>
          </a:xfrm>
          <a:prstGeom prst="rect">
            <a:avLst/>
          </a:prstGeom>
          <a:noFill/>
          <a:extLst>
            <a:ext uri="{909E8E84-426E-40DD-AFC4-6F175D3DCCD1}">
              <a14:hiddenFill xmlns:a14="http://schemas.microsoft.com/office/drawing/2010/main">
                <a:solidFill>
                  <a:srgbClr val="FFFFFF"/>
                </a:solidFill>
              </a14:hiddenFill>
            </a:ext>
          </a:extLst>
        </p:spPr>
      </p:pic>
      <p:sp>
        <p:nvSpPr>
          <p:cNvPr id="4" name="PoljeZBesedilom 3">
            <a:extLst>
              <a:ext uri="{FF2B5EF4-FFF2-40B4-BE49-F238E27FC236}">
                <a16:creationId xmlns:a16="http://schemas.microsoft.com/office/drawing/2014/main" id="{9D8944FF-1DAE-0EC6-CD03-6605BF40DD7D}"/>
              </a:ext>
            </a:extLst>
          </p:cNvPr>
          <p:cNvSpPr txBox="1"/>
          <p:nvPr/>
        </p:nvSpPr>
        <p:spPr>
          <a:xfrm>
            <a:off x="6683829" y="3998804"/>
            <a:ext cx="370114" cy="446276"/>
          </a:xfrm>
          <a:prstGeom prst="rect">
            <a:avLst/>
          </a:prstGeom>
          <a:noFill/>
        </p:spPr>
        <p:txBody>
          <a:bodyPr wrap="square" rtlCol="0">
            <a:spAutoFit/>
          </a:bodyPr>
          <a:lstStyle/>
          <a:p>
            <a:r>
              <a:rPr lang="sl-SI" sz="2300" b="1" dirty="0">
                <a:solidFill>
                  <a:srgbClr val="CD0057"/>
                </a:solidFill>
                <a:latin typeface="Work Sans"/>
              </a:rPr>
              <a:t>?</a:t>
            </a:r>
          </a:p>
        </p:txBody>
      </p:sp>
      <p:sp>
        <p:nvSpPr>
          <p:cNvPr id="5" name="PoljeZBesedilom 4">
            <a:extLst>
              <a:ext uri="{FF2B5EF4-FFF2-40B4-BE49-F238E27FC236}">
                <a16:creationId xmlns:a16="http://schemas.microsoft.com/office/drawing/2014/main" id="{EFF63A2F-E377-AEA9-2331-CD216F3BAC95}"/>
              </a:ext>
            </a:extLst>
          </p:cNvPr>
          <p:cNvSpPr txBox="1"/>
          <p:nvPr/>
        </p:nvSpPr>
        <p:spPr>
          <a:xfrm>
            <a:off x="7010400" y="4009694"/>
            <a:ext cx="2242457" cy="446276"/>
          </a:xfrm>
          <a:prstGeom prst="rect">
            <a:avLst/>
          </a:prstGeom>
          <a:noFill/>
        </p:spPr>
        <p:txBody>
          <a:bodyPr wrap="square" rtlCol="0">
            <a:spAutoFit/>
          </a:bodyPr>
          <a:lstStyle/>
          <a:p>
            <a:r>
              <a:rPr lang="en-GB" sz="2300" b="1" noProof="0" dirty="0">
                <a:solidFill>
                  <a:srgbClr val="CD0057"/>
                </a:solidFill>
                <a:latin typeface="Work Sans"/>
              </a:rPr>
              <a:t>--&gt; Humour?</a:t>
            </a:r>
          </a:p>
        </p:txBody>
      </p:sp>
    </p:spTree>
    <p:extLst>
      <p:ext uri="{BB962C8B-B14F-4D97-AF65-F5344CB8AC3E}">
        <p14:creationId xmlns:p14="http://schemas.microsoft.com/office/powerpoint/2010/main" val="33859470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5"/>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1DF27D5-BCC1-4775-E598-24E9EA10C082}"/>
            </a:ext>
          </a:extLst>
        </p:cNvPr>
        <p:cNvGrpSpPr/>
        <p:nvPr/>
      </p:nvGrpSpPr>
      <p:grpSpPr>
        <a:xfrm>
          <a:off x="0" y="0"/>
          <a:ext cx="0" cy="0"/>
          <a:chOff x="0" y="0"/>
          <a:chExt cx="0" cy="0"/>
        </a:xfrm>
      </p:grpSpPr>
      <p:sp>
        <p:nvSpPr>
          <p:cNvPr id="2" name="Naslov 1">
            <a:extLst>
              <a:ext uri="{FF2B5EF4-FFF2-40B4-BE49-F238E27FC236}">
                <a16:creationId xmlns:a16="http://schemas.microsoft.com/office/drawing/2014/main" id="{988E4379-E28A-B52C-A675-DF947FDE3C28}"/>
              </a:ext>
            </a:extLst>
          </p:cNvPr>
          <p:cNvSpPr>
            <a:spLocks noGrp="1"/>
          </p:cNvSpPr>
          <p:nvPr>
            <p:ph type="title"/>
          </p:nvPr>
        </p:nvSpPr>
        <p:spPr>
          <a:xfrm>
            <a:off x="796255" y="511789"/>
            <a:ext cx="10515600" cy="1603931"/>
          </a:xfrm>
        </p:spPr>
        <p:txBody>
          <a:bodyPr>
            <a:normAutofit/>
          </a:bodyPr>
          <a:lstStyle/>
          <a:p>
            <a:r>
              <a:rPr lang="sl-SI" sz="4800" b="1" noProof="0" dirty="0" err="1">
                <a:solidFill>
                  <a:srgbClr val="CD0057"/>
                </a:solidFill>
                <a:latin typeface="Work Sans"/>
                <a:cs typeface="Sacramento"/>
              </a:rPr>
              <a:t>Reflections</a:t>
            </a:r>
            <a:r>
              <a:rPr lang="en-GB" sz="4800" b="1" noProof="0" dirty="0">
                <a:solidFill>
                  <a:srgbClr val="CD0057"/>
                </a:solidFill>
                <a:latin typeface="Work Sans"/>
                <a:cs typeface="Sacramento"/>
              </a:rPr>
              <a:t> </a:t>
            </a:r>
          </a:p>
        </p:txBody>
      </p:sp>
      <p:sp>
        <p:nvSpPr>
          <p:cNvPr id="3" name="Označba mesta vsebine 2">
            <a:extLst>
              <a:ext uri="{FF2B5EF4-FFF2-40B4-BE49-F238E27FC236}">
                <a16:creationId xmlns:a16="http://schemas.microsoft.com/office/drawing/2014/main" id="{1745CF7B-ED4F-EA33-9C89-665E00EE8BCF}"/>
              </a:ext>
            </a:extLst>
          </p:cNvPr>
          <p:cNvSpPr>
            <a:spLocks noGrp="1"/>
          </p:cNvSpPr>
          <p:nvPr>
            <p:ph idx="1"/>
          </p:nvPr>
        </p:nvSpPr>
        <p:spPr>
          <a:xfrm>
            <a:off x="838200" y="1905000"/>
            <a:ext cx="10515600" cy="4173767"/>
          </a:xfrm>
        </p:spPr>
        <p:txBody>
          <a:bodyPr vert="horz" lIns="91440" tIns="45720" rIns="91440" bIns="45720" rtlCol="0" anchor="t">
            <a:normAutofit lnSpcReduction="10000"/>
          </a:bodyPr>
          <a:lstStyle/>
          <a:p>
            <a:endParaRPr lang="en-GB" sz="2300" dirty="0">
              <a:solidFill>
                <a:srgbClr val="004286"/>
              </a:solidFill>
              <a:latin typeface="Work Sans"/>
              <a:cs typeface="Roboto Slab Bold"/>
            </a:endParaRPr>
          </a:p>
          <a:p>
            <a:pPr marL="0" indent="0">
              <a:buNone/>
            </a:pPr>
            <a:r>
              <a:rPr lang="en-GB" sz="2300" noProof="0" dirty="0">
                <a:solidFill>
                  <a:srgbClr val="004286"/>
                </a:solidFill>
                <a:latin typeface="Work Sans"/>
                <a:cs typeface="Roboto Slab Bold"/>
              </a:rPr>
              <a:t>The interpretations &amp; assumptions</a:t>
            </a:r>
          </a:p>
          <a:p>
            <a:endParaRPr lang="en-GB" sz="2300" noProof="0" dirty="0">
              <a:solidFill>
                <a:srgbClr val="004286"/>
              </a:solidFill>
              <a:latin typeface="Work Sans"/>
              <a:cs typeface="Roboto Slab Bold"/>
            </a:endParaRPr>
          </a:p>
          <a:p>
            <a:pPr marL="0" indent="0">
              <a:buNone/>
            </a:pPr>
            <a:r>
              <a:rPr lang="en-GB" sz="2300" noProof="0" dirty="0">
                <a:solidFill>
                  <a:srgbClr val="004286"/>
                </a:solidFill>
                <a:latin typeface="Work Sans"/>
                <a:cs typeface="Roboto Slab Bold"/>
              </a:rPr>
              <a:t>Talking and discussing with children is important part of the process</a:t>
            </a:r>
          </a:p>
          <a:p>
            <a:pPr marL="0" indent="0">
              <a:buNone/>
            </a:pPr>
            <a:r>
              <a:rPr lang="en-GB" sz="2300" noProof="0" dirty="0">
                <a:solidFill>
                  <a:srgbClr val="004286"/>
                </a:solidFill>
                <a:latin typeface="Work Sans"/>
                <a:cs typeface="Roboto Slab Bold"/>
              </a:rPr>
              <a:t>→ </a:t>
            </a:r>
            <a:r>
              <a:rPr lang="en-GB" sz="2300" dirty="0">
                <a:solidFill>
                  <a:srgbClr val="004286"/>
                </a:solidFill>
                <a:latin typeface="Work Sans"/>
                <a:cs typeface="Roboto Slab Bold"/>
              </a:rPr>
              <a:t>To </a:t>
            </a:r>
            <a:r>
              <a:rPr lang="en-GB" sz="2300" noProof="0" dirty="0">
                <a:solidFill>
                  <a:srgbClr val="004286"/>
                </a:solidFill>
                <a:latin typeface="Work Sans"/>
                <a:cs typeface="Roboto Slab Bold"/>
              </a:rPr>
              <a:t>better understanding of their voices, addressing their interests and identities</a:t>
            </a:r>
          </a:p>
          <a:p>
            <a:pPr marL="0" indent="0">
              <a:buNone/>
            </a:pPr>
            <a:r>
              <a:rPr lang="en-GB" sz="2300" noProof="0" dirty="0">
                <a:solidFill>
                  <a:srgbClr val="004286"/>
                </a:solidFill>
                <a:latin typeface="Work Sans"/>
                <a:cs typeface="Roboto Slab Bold"/>
              </a:rPr>
              <a:t>Continuous reflexivity of our own work (views, positions) – enables (at least small) changes in our research process and understanding of children</a:t>
            </a:r>
            <a:r>
              <a:rPr lang="en-GB" sz="2300" dirty="0">
                <a:solidFill>
                  <a:srgbClr val="004286"/>
                </a:solidFill>
                <a:latin typeface="Work Sans"/>
                <a:cs typeface="Roboto Slab Bold"/>
              </a:rPr>
              <a:t>‘</a:t>
            </a:r>
            <a:r>
              <a:rPr lang="en-GB" sz="2300" noProof="0" dirty="0">
                <a:solidFill>
                  <a:srgbClr val="004286"/>
                </a:solidFill>
                <a:latin typeface="Work Sans"/>
                <a:cs typeface="Roboto Slab Bold"/>
              </a:rPr>
              <a:t>s voices</a:t>
            </a:r>
          </a:p>
          <a:p>
            <a:pPr marL="0" indent="0">
              <a:buNone/>
            </a:pPr>
            <a:r>
              <a:rPr lang="en-GB" sz="2300" noProof="0" dirty="0">
                <a:solidFill>
                  <a:srgbClr val="004286"/>
                </a:solidFill>
                <a:latin typeface="Work Sans"/>
                <a:cs typeface="Roboto Slab Bold"/>
              </a:rPr>
              <a:t>→ Complex process – we must be aware of the complexity</a:t>
            </a:r>
          </a:p>
          <a:p>
            <a:pPr marL="0" indent="0">
              <a:buNone/>
            </a:pPr>
            <a:r>
              <a:rPr lang="en-GB" sz="2300" noProof="0" dirty="0">
                <a:solidFill>
                  <a:srgbClr val="004286"/>
                </a:solidFill>
                <a:latin typeface="Work Sans"/>
                <a:cs typeface="Roboto Slab Bold"/>
              </a:rPr>
              <a:t>→ Ongoing learning process </a:t>
            </a:r>
          </a:p>
          <a:p>
            <a:endParaRPr lang="en-AU" sz="2300" noProof="0" dirty="0">
              <a:solidFill>
                <a:srgbClr val="004286"/>
              </a:solidFill>
              <a:latin typeface="Work Sans" pitchFamily="2" charset="77"/>
              <a:cs typeface="Roboto Slab Bold"/>
            </a:endParaRPr>
          </a:p>
        </p:txBody>
      </p:sp>
      <p:pic>
        <p:nvPicPr>
          <p:cNvPr id="6" name="Immagine 5" descr="EN-Funded by the EU-POS 10cm.jpg">
            <a:extLst>
              <a:ext uri="{FF2B5EF4-FFF2-40B4-BE49-F238E27FC236}">
                <a16:creationId xmlns:a16="http://schemas.microsoft.com/office/drawing/2014/main" id="{14F5AA32-6B4B-89BE-6D01-23BC3E9037F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423398" y="6150122"/>
            <a:ext cx="2328334" cy="488517"/>
          </a:xfrm>
          <a:prstGeom prst="rect">
            <a:avLst/>
          </a:prstGeom>
        </p:spPr>
      </p:pic>
      <p:sp>
        <p:nvSpPr>
          <p:cNvPr id="12" name="Rettangolo 11">
            <a:extLst>
              <a:ext uri="{FF2B5EF4-FFF2-40B4-BE49-F238E27FC236}">
                <a16:creationId xmlns:a16="http://schemas.microsoft.com/office/drawing/2014/main" id="{4FA8E882-9434-F4F1-43C3-6C78183F7FA8}"/>
              </a:ext>
            </a:extLst>
          </p:cNvPr>
          <p:cNvSpPr/>
          <p:nvPr/>
        </p:nvSpPr>
        <p:spPr>
          <a:xfrm>
            <a:off x="4660900" y="1"/>
            <a:ext cx="2781300" cy="863600"/>
          </a:xfrm>
          <a:prstGeom prst="rect">
            <a:avLst/>
          </a:prstGeom>
          <a:solidFill>
            <a:srgbClr val="CD0057"/>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noProof="0" dirty="0"/>
          </a:p>
        </p:txBody>
      </p:sp>
      <p:pic>
        <p:nvPicPr>
          <p:cNvPr id="13" name="Immagine 12" descr="beli logotip.eps">
            <a:extLst>
              <a:ext uri="{FF2B5EF4-FFF2-40B4-BE49-F238E27FC236}">
                <a16:creationId xmlns:a16="http://schemas.microsoft.com/office/drawing/2014/main" id="{332CE380-E9C1-3484-6ECD-67449978A00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869926" y="341834"/>
            <a:ext cx="2419790" cy="336527"/>
          </a:xfrm>
          <a:prstGeom prst="rect">
            <a:avLst/>
          </a:prstGeom>
        </p:spPr>
      </p:pic>
      <p:cxnSp>
        <p:nvCxnSpPr>
          <p:cNvPr id="14" name="Connettore 1 13">
            <a:extLst>
              <a:ext uri="{FF2B5EF4-FFF2-40B4-BE49-F238E27FC236}">
                <a16:creationId xmlns:a16="http://schemas.microsoft.com/office/drawing/2014/main" id="{5FC29F25-9E06-2A5C-4A97-7F175D96BB9B}"/>
              </a:ext>
            </a:extLst>
          </p:cNvPr>
          <p:cNvCxnSpPr/>
          <p:nvPr/>
        </p:nvCxnSpPr>
        <p:spPr>
          <a:xfrm>
            <a:off x="524933" y="6045200"/>
            <a:ext cx="11125200" cy="0"/>
          </a:xfrm>
          <a:prstGeom prst="line">
            <a:avLst/>
          </a:prstGeom>
          <a:ln>
            <a:solidFill>
              <a:srgbClr val="004286"/>
            </a:solidFill>
          </a:ln>
        </p:spPr>
        <p:style>
          <a:lnRef idx="2">
            <a:schemeClr val="accent1"/>
          </a:lnRef>
          <a:fillRef idx="0">
            <a:schemeClr val="accent1"/>
          </a:fillRef>
          <a:effectRef idx="1">
            <a:schemeClr val="accent1"/>
          </a:effectRef>
          <a:fontRef idx="minor">
            <a:schemeClr val="tx1"/>
          </a:fontRef>
        </p:style>
      </p:cxnSp>
      <p:sp>
        <p:nvSpPr>
          <p:cNvPr id="15" name="Ovale 14">
            <a:extLst>
              <a:ext uri="{FF2B5EF4-FFF2-40B4-BE49-F238E27FC236}">
                <a16:creationId xmlns:a16="http://schemas.microsoft.com/office/drawing/2014/main" id="{88B29D0D-0CFB-3316-3C16-2C7231C8C9B4}"/>
              </a:ext>
            </a:extLst>
          </p:cNvPr>
          <p:cNvSpPr/>
          <p:nvPr/>
        </p:nvSpPr>
        <p:spPr>
          <a:xfrm>
            <a:off x="499533" y="6002867"/>
            <a:ext cx="71966" cy="71966"/>
          </a:xfrm>
          <a:prstGeom prst="ellipse">
            <a:avLst/>
          </a:prstGeom>
          <a:solidFill>
            <a:srgbClr val="004286"/>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noProof="0" dirty="0"/>
          </a:p>
        </p:txBody>
      </p:sp>
      <p:sp>
        <p:nvSpPr>
          <p:cNvPr id="16" name="Ovale 15">
            <a:extLst>
              <a:ext uri="{FF2B5EF4-FFF2-40B4-BE49-F238E27FC236}">
                <a16:creationId xmlns:a16="http://schemas.microsoft.com/office/drawing/2014/main" id="{F519E344-866E-3E00-495E-27835A8B5173}"/>
              </a:ext>
            </a:extLst>
          </p:cNvPr>
          <p:cNvSpPr/>
          <p:nvPr/>
        </p:nvSpPr>
        <p:spPr>
          <a:xfrm>
            <a:off x="11616265" y="6011334"/>
            <a:ext cx="71966" cy="71966"/>
          </a:xfrm>
          <a:prstGeom prst="ellipse">
            <a:avLst/>
          </a:prstGeom>
          <a:solidFill>
            <a:srgbClr val="004286"/>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noProof="0" dirty="0"/>
          </a:p>
        </p:txBody>
      </p:sp>
      <p:pic>
        <p:nvPicPr>
          <p:cNvPr id="7" name="Picture 2" descr="Spring School 2019">
            <a:extLst>
              <a:ext uri="{FF2B5EF4-FFF2-40B4-BE49-F238E27FC236}">
                <a16:creationId xmlns:a16="http://schemas.microsoft.com/office/drawing/2014/main" id="{DC27A582-B6EF-BAF1-B813-28977B0D470F}"/>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86835" y="6038850"/>
            <a:ext cx="1267968" cy="77019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433283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značba mesta vsebine 2">
            <a:extLst>
              <a:ext uri="{FF2B5EF4-FFF2-40B4-BE49-F238E27FC236}">
                <a16:creationId xmlns:a16="http://schemas.microsoft.com/office/drawing/2014/main" id="{906F974C-8336-B3D3-FF9C-6D90B50077F8}"/>
              </a:ext>
            </a:extLst>
          </p:cNvPr>
          <p:cNvSpPr>
            <a:spLocks noGrp="1"/>
          </p:cNvSpPr>
          <p:nvPr>
            <p:ph idx="1"/>
          </p:nvPr>
        </p:nvSpPr>
        <p:spPr>
          <a:xfrm>
            <a:off x="1099457" y="1616913"/>
            <a:ext cx="4070100" cy="3596147"/>
          </a:xfrm>
        </p:spPr>
        <p:txBody>
          <a:bodyPr vert="horz" lIns="91440" tIns="45720" rIns="91440" bIns="45720" rtlCol="0" anchor="t">
            <a:normAutofit/>
          </a:bodyPr>
          <a:lstStyle/>
          <a:p>
            <a:pPr marL="0" indent="0">
              <a:buNone/>
            </a:pPr>
            <a:r>
              <a:rPr lang="en-GB" sz="9600" b="1" noProof="0" dirty="0">
                <a:solidFill>
                  <a:srgbClr val="CD0057"/>
                </a:solidFill>
                <a:latin typeface="Work Sans" pitchFamily="2" charset="0"/>
                <a:cs typeface="Sacramento"/>
              </a:rPr>
              <a:t>Thank you!</a:t>
            </a:r>
            <a:endParaRPr lang="en-GB" sz="8800" noProof="0" dirty="0">
              <a:solidFill>
                <a:srgbClr val="004286"/>
              </a:solidFill>
              <a:latin typeface="Work Sans" pitchFamily="2" charset="0"/>
              <a:cs typeface="Roboto Slab Bold"/>
            </a:endParaRPr>
          </a:p>
        </p:txBody>
      </p:sp>
      <p:pic>
        <p:nvPicPr>
          <p:cNvPr id="6" name="Immagine 5" descr="EN-Funded by the EU-POS 10cm.jp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423398" y="6150122"/>
            <a:ext cx="2328334" cy="488517"/>
          </a:xfrm>
          <a:prstGeom prst="rect">
            <a:avLst/>
          </a:prstGeom>
        </p:spPr>
      </p:pic>
      <p:sp>
        <p:nvSpPr>
          <p:cNvPr id="12" name="Rettangolo 11"/>
          <p:cNvSpPr/>
          <p:nvPr/>
        </p:nvSpPr>
        <p:spPr>
          <a:xfrm>
            <a:off x="4660900" y="1"/>
            <a:ext cx="2781300" cy="863600"/>
          </a:xfrm>
          <a:prstGeom prst="rect">
            <a:avLst/>
          </a:prstGeom>
          <a:solidFill>
            <a:srgbClr val="CD0057"/>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noProof="0" dirty="0"/>
          </a:p>
        </p:txBody>
      </p:sp>
      <p:pic>
        <p:nvPicPr>
          <p:cNvPr id="13" name="Immagine 12" descr="beli logotip.eps"/>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69926" y="341834"/>
            <a:ext cx="2419790" cy="336527"/>
          </a:xfrm>
          <a:prstGeom prst="rect">
            <a:avLst/>
          </a:prstGeom>
        </p:spPr>
      </p:pic>
      <p:cxnSp>
        <p:nvCxnSpPr>
          <p:cNvPr id="14" name="Connettore 1 13"/>
          <p:cNvCxnSpPr/>
          <p:nvPr/>
        </p:nvCxnSpPr>
        <p:spPr>
          <a:xfrm>
            <a:off x="524933" y="6045200"/>
            <a:ext cx="11125200" cy="0"/>
          </a:xfrm>
          <a:prstGeom prst="line">
            <a:avLst/>
          </a:prstGeom>
          <a:ln>
            <a:solidFill>
              <a:srgbClr val="004286"/>
            </a:solidFill>
          </a:ln>
        </p:spPr>
        <p:style>
          <a:lnRef idx="2">
            <a:schemeClr val="accent1"/>
          </a:lnRef>
          <a:fillRef idx="0">
            <a:schemeClr val="accent1"/>
          </a:fillRef>
          <a:effectRef idx="1">
            <a:schemeClr val="accent1"/>
          </a:effectRef>
          <a:fontRef idx="minor">
            <a:schemeClr val="tx1"/>
          </a:fontRef>
        </p:style>
      </p:cxnSp>
      <p:sp>
        <p:nvSpPr>
          <p:cNvPr id="15" name="Ovale 14"/>
          <p:cNvSpPr/>
          <p:nvPr/>
        </p:nvSpPr>
        <p:spPr>
          <a:xfrm>
            <a:off x="499533" y="6002867"/>
            <a:ext cx="71966" cy="71966"/>
          </a:xfrm>
          <a:prstGeom prst="ellipse">
            <a:avLst/>
          </a:prstGeom>
          <a:solidFill>
            <a:srgbClr val="004286"/>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noProof="0" dirty="0"/>
          </a:p>
        </p:txBody>
      </p:sp>
      <p:sp>
        <p:nvSpPr>
          <p:cNvPr id="16" name="Ovale 15"/>
          <p:cNvSpPr/>
          <p:nvPr/>
        </p:nvSpPr>
        <p:spPr>
          <a:xfrm>
            <a:off x="11616265" y="6011334"/>
            <a:ext cx="71966" cy="71966"/>
          </a:xfrm>
          <a:prstGeom prst="ellipse">
            <a:avLst/>
          </a:prstGeom>
          <a:solidFill>
            <a:srgbClr val="004286"/>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noProof="0" dirty="0"/>
          </a:p>
        </p:txBody>
      </p:sp>
      <p:sp>
        <p:nvSpPr>
          <p:cNvPr id="4" name="TextBox 3">
            <a:extLst>
              <a:ext uri="{FF2B5EF4-FFF2-40B4-BE49-F238E27FC236}">
                <a16:creationId xmlns:a16="http://schemas.microsoft.com/office/drawing/2014/main" id="{4529164C-E8D9-4BD6-97F0-7A10EFB199EF}"/>
              </a:ext>
            </a:extLst>
          </p:cNvPr>
          <p:cNvSpPr txBox="1"/>
          <p:nvPr/>
        </p:nvSpPr>
        <p:spPr>
          <a:xfrm>
            <a:off x="3362527" y="6200865"/>
            <a:ext cx="5466945" cy="861774"/>
          </a:xfrm>
          <a:prstGeom prst="rect">
            <a:avLst/>
          </a:prstGeom>
          <a:noFill/>
        </p:spPr>
        <p:txBody>
          <a:bodyPr wrap="square" lIns="91440" tIns="45720" rIns="91440" bIns="45720" rtlCol="0" anchor="t">
            <a:spAutoFit/>
          </a:bodyPr>
          <a:lstStyle/>
          <a:p>
            <a:pPr algn="just"/>
            <a:r>
              <a:rPr lang="en-GB" sz="1000" i="1" kern="100" noProof="0" dirty="0">
                <a:effectLst/>
                <a:latin typeface="Work Sans"/>
                <a:ea typeface="Calibri" panose="020F0502020204030204" pitchFamily="34" charset="0"/>
                <a:cs typeface="Times New Roman"/>
              </a:rPr>
              <a:t>Funded by the European Union. Views and opinions expressed are however those of the author(s) only and do not necessarily reflect those of the European Union or European Research Executive Agency (REA). Neither the European Union nor the granting authority can be held responsible for them.</a:t>
            </a:r>
            <a:endParaRPr lang="en-GB" sz="1000" kern="100" noProof="0" dirty="0">
              <a:effectLst/>
              <a:latin typeface="Work Sans"/>
              <a:ea typeface="Calibri" panose="020F0502020204030204" pitchFamily="34" charset="0"/>
              <a:cs typeface="Times New Roman"/>
            </a:endParaRPr>
          </a:p>
          <a:p>
            <a:pPr algn="just"/>
            <a:endParaRPr lang="en-GB" sz="1000" noProof="0" dirty="0"/>
          </a:p>
        </p:txBody>
      </p:sp>
      <p:pic>
        <p:nvPicPr>
          <p:cNvPr id="7" name="Grafik 6">
            <a:extLst>
              <a:ext uri="{FF2B5EF4-FFF2-40B4-BE49-F238E27FC236}">
                <a16:creationId xmlns:a16="http://schemas.microsoft.com/office/drawing/2014/main" id="{52B22E12-E776-7CF3-18E9-0FD1B3606DFE}"/>
              </a:ext>
            </a:extLst>
          </p:cNvPr>
          <p:cNvPicPr>
            <a:picLocks noChangeAspect="1"/>
          </p:cNvPicPr>
          <p:nvPr/>
        </p:nvPicPr>
        <p:blipFill>
          <a:blip r:embed="rId4"/>
          <a:stretch>
            <a:fillRect/>
          </a:stretch>
        </p:blipFill>
        <p:spPr>
          <a:xfrm>
            <a:off x="4200729" y="4213136"/>
            <a:ext cx="1676400" cy="1676400"/>
          </a:xfrm>
          <a:prstGeom prst="rect">
            <a:avLst/>
          </a:prstGeom>
        </p:spPr>
      </p:pic>
      <p:sp>
        <p:nvSpPr>
          <p:cNvPr id="8" name="Textfeld 7">
            <a:extLst>
              <a:ext uri="{FF2B5EF4-FFF2-40B4-BE49-F238E27FC236}">
                <a16:creationId xmlns:a16="http://schemas.microsoft.com/office/drawing/2014/main" id="{BE6DAEC3-F2A2-5527-4ECD-7FE76D1D6D84}"/>
              </a:ext>
            </a:extLst>
          </p:cNvPr>
          <p:cNvSpPr txBox="1"/>
          <p:nvPr/>
        </p:nvSpPr>
        <p:spPr>
          <a:xfrm>
            <a:off x="5730358" y="5138218"/>
            <a:ext cx="3423683" cy="646331"/>
          </a:xfrm>
          <a:prstGeom prst="rect">
            <a:avLst/>
          </a:prstGeom>
          <a:noFill/>
        </p:spPr>
        <p:txBody>
          <a:bodyPr wrap="square" rtlCol="0">
            <a:spAutoFit/>
          </a:bodyPr>
          <a:lstStyle/>
          <a:p>
            <a:r>
              <a:rPr lang="en-GB" noProof="0" dirty="0">
                <a:latin typeface="Work Sans" pitchFamily="2" charset="77"/>
              </a:rPr>
              <a:t>Visit us on: https://www.expectart.eu</a:t>
            </a:r>
          </a:p>
        </p:txBody>
      </p:sp>
      <p:pic>
        <p:nvPicPr>
          <p:cNvPr id="9" name="Grafik 8">
            <a:extLst>
              <a:ext uri="{FF2B5EF4-FFF2-40B4-BE49-F238E27FC236}">
                <a16:creationId xmlns:a16="http://schemas.microsoft.com/office/drawing/2014/main" id="{72432D34-3AD7-2F38-298C-F0395FC75726}"/>
              </a:ext>
            </a:extLst>
          </p:cNvPr>
          <p:cNvPicPr>
            <a:picLocks noChangeAspect="1"/>
          </p:cNvPicPr>
          <p:nvPr/>
        </p:nvPicPr>
        <p:blipFill>
          <a:blip r:embed="rId5"/>
          <a:stretch>
            <a:fillRect/>
          </a:stretch>
        </p:blipFill>
        <p:spPr>
          <a:xfrm>
            <a:off x="6031715" y="1062064"/>
            <a:ext cx="5584550" cy="3490344"/>
          </a:xfrm>
          <a:prstGeom prst="rect">
            <a:avLst/>
          </a:prstGeom>
        </p:spPr>
      </p:pic>
      <p:pic>
        <p:nvPicPr>
          <p:cNvPr id="5" name="Picture 2" descr="Spring School 2019">
            <a:extLst>
              <a:ext uri="{FF2B5EF4-FFF2-40B4-BE49-F238E27FC236}">
                <a16:creationId xmlns:a16="http://schemas.microsoft.com/office/drawing/2014/main" id="{D478AE98-916F-DC05-7C6F-E30007289DD9}"/>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31441" y="6011334"/>
            <a:ext cx="1267968" cy="77019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4631908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16AE9A46-5B68-A9FB-230A-5301D9EC6F7D}"/>
              </a:ext>
            </a:extLst>
          </p:cNvPr>
          <p:cNvSpPr>
            <a:spLocks noGrp="1"/>
          </p:cNvSpPr>
          <p:nvPr>
            <p:ph type="title"/>
          </p:nvPr>
        </p:nvSpPr>
        <p:spPr>
          <a:xfrm>
            <a:off x="838200" y="903275"/>
            <a:ext cx="10515600" cy="1603931"/>
          </a:xfrm>
        </p:spPr>
        <p:txBody>
          <a:bodyPr>
            <a:normAutofit/>
          </a:bodyPr>
          <a:lstStyle/>
          <a:p>
            <a:r>
              <a:rPr lang="en-GB" sz="4800" b="1" noProof="0" dirty="0">
                <a:solidFill>
                  <a:srgbClr val="CD0057"/>
                </a:solidFill>
                <a:latin typeface="Work Sans" pitchFamily="2" charset="0"/>
                <a:cs typeface="Sacramento"/>
              </a:rPr>
              <a:t>Introduction</a:t>
            </a:r>
          </a:p>
        </p:txBody>
      </p:sp>
      <p:sp>
        <p:nvSpPr>
          <p:cNvPr id="3" name="Označba mesta vsebine 2">
            <a:extLst>
              <a:ext uri="{FF2B5EF4-FFF2-40B4-BE49-F238E27FC236}">
                <a16:creationId xmlns:a16="http://schemas.microsoft.com/office/drawing/2014/main" id="{906F974C-8336-B3D3-FF9C-6D90B50077F8}"/>
              </a:ext>
            </a:extLst>
          </p:cNvPr>
          <p:cNvSpPr>
            <a:spLocks noGrp="1"/>
          </p:cNvSpPr>
          <p:nvPr>
            <p:ph idx="1"/>
          </p:nvPr>
        </p:nvSpPr>
        <p:spPr>
          <a:xfrm>
            <a:off x="838200" y="2482620"/>
            <a:ext cx="10515600" cy="3596147"/>
          </a:xfrm>
        </p:spPr>
        <p:txBody>
          <a:bodyPr vert="horz" lIns="91440" tIns="45720" rIns="91440" bIns="45720" rtlCol="0" anchor="t">
            <a:normAutofit/>
          </a:bodyPr>
          <a:lstStyle/>
          <a:p>
            <a:r>
              <a:rPr lang="en-AU" sz="2300" noProof="0" dirty="0">
                <a:solidFill>
                  <a:srgbClr val="004286"/>
                </a:solidFill>
                <a:latin typeface="Work Sans"/>
                <a:ea typeface="Red Hat Text Medium" panose="02010303040201060303" pitchFamily="2" charset="0"/>
                <a:cs typeface="Red Hat Text Medium" panose="02010303040201060303" pitchFamily="2" charset="0"/>
              </a:rPr>
              <a:t>Aim of the presentation: to present the initial phases of art-based research in Slovenian elementary schools</a:t>
            </a:r>
          </a:p>
          <a:p>
            <a:r>
              <a:rPr lang="en-AU" sz="2300" noProof="0" dirty="0">
                <a:solidFill>
                  <a:srgbClr val="004286"/>
                </a:solidFill>
                <a:latin typeface="Work Sans"/>
                <a:ea typeface="Red Hat Text Medium" panose="02010303040201060303" pitchFamily="2" charset="0"/>
                <a:cs typeface="Red Hat Text Medium" panose="02010303040201060303" pitchFamily="2" charset="0"/>
              </a:rPr>
              <a:t>Guiding questions: </a:t>
            </a:r>
          </a:p>
          <a:p>
            <a:pPr marL="0" indent="0">
              <a:buNone/>
            </a:pPr>
            <a:r>
              <a:rPr lang="en-AU" sz="2300" noProof="0" dirty="0">
                <a:solidFill>
                  <a:srgbClr val="004286"/>
                </a:solidFill>
                <a:latin typeface="Work Sans"/>
                <a:ea typeface="Red Hat Text Medium" panose="02010303040201060303" pitchFamily="2" charset="0"/>
                <a:cs typeface="Red Hat Text Medium" panose="02010303040201060303" pitchFamily="2" charset="0"/>
              </a:rPr>
              <a:t>	Q1: How can pupils become co-producers of knowledge about topics that concern them through art-based approaches? </a:t>
            </a:r>
          </a:p>
          <a:p>
            <a:pPr marL="0" indent="0">
              <a:buNone/>
            </a:pPr>
            <a:r>
              <a:rPr lang="en-AU" sz="2300" noProof="0" dirty="0">
                <a:solidFill>
                  <a:srgbClr val="004286"/>
                </a:solidFill>
                <a:latin typeface="Work Sans"/>
                <a:ea typeface="Red Hat Text Medium" panose="02010303040201060303" pitchFamily="2" charset="0"/>
                <a:cs typeface="Red Hat Text Medium" panose="02010303040201060303" pitchFamily="2" charset="0"/>
              </a:rPr>
              <a:t>	Q2: How do we address children‘s interests and identities within a decolonial framework that critiques globalising influences?</a:t>
            </a:r>
          </a:p>
          <a:p>
            <a:pPr marL="0" indent="0">
              <a:buNone/>
            </a:pPr>
            <a:endParaRPr lang="en-AU" sz="2000" noProof="0" dirty="0">
              <a:solidFill>
                <a:srgbClr val="004286"/>
              </a:solidFill>
              <a:latin typeface="Work Sans"/>
              <a:ea typeface="Red Hat Text Medium" panose="02010303040201060303" pitchFamily="2" charset="0"/>
              <a:cs typeface="Red Hat Text Medium" panose="02010303040201060303" pitchFamily="2" charset="0"/>
            </a:endParaRPr>
          </a:p>
          <a:p>
            <a:r>
              <a:rPr lang="en-AU" sz="2300" noProof="0" dirty="0" err="1">
                <a:solidFill>
                  <a:srgbClr val="004286"/>
                </a:solidFill>
                <a:latin typeface="Work Sans"/>
                <a:ea typeface="Red Hat Text Medium" panose="02010303040201060303" pitchFamily="2" charset="0"/>
                <a:cs typeface="Red Hat Text Medium" panose="02010303040201060303" pitchFamily="2" charset="0"/>
              </a:rPr>
              <a:t>EXPECT_Art</a:t>
            </a:r>
            <a:r>
              <a:rPr lang="en-AU" sz="2300" noProof="0" dirty="0">
                <a:solidFill>
                  <a:srgbClr val="004286"/>
                </a:solidFill>
                <a:latin typeface="Work Sans"/>
                <a:ea typeface="Red Hat Text Medium" panose="02010303040201060303" pitchFamily="2" charset="0"/>
                <a:cs typeface="Red Hat Text Medium" panose="02010303040201060303" pitchFamily="2" charset="0"/>
              </a:rPr>
              <a:t> project (January 2024-December 2026)</a:t>
            </a:r>
          </a:p>
          <a:p>
            <a:endParaRPr lang="en-AU" sz="2300" noProof="0" dirty="0">
              <a:solidFill>
                <a:srgbClr val="004286"/>
              </a:solidFill>
              <a:latin typeface="Roboto Slab Bold"/>
              <a:cs typeface="Roboto Slab Bold"/>
            </a:endParaRPr>
          </a:p>
        </p:txBody>
      </p:sp>
      <p:pic>
        <p:nvPicPr>
          <p:cNvPr id="6" name="Immagine 5" descr="EN-Funded by the EU-POS 10cm.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423398" y="6150122"/>
            <a:ext cx="2328334" cy="488517"/>
          </a:xfrm>
          <a:prstGeom prst="rect">
            <a:avLst/>
          </a:prstGeom>
        </p:spPr>
      </p:pic>
      <p:sp>
        <p:nvSpPr>
          <p:cNvPr id="12" name="Rettangolo 11"/>
          <p:cNvSpPr/>
          <p:nvPr/>
        </p:nvSpPr>
        <p:spPr>
          <a:xfrm>
            <a:off x="4660900" y="1"/>
            <a:ext cx="2781300" cy="863600"/>
          </a:xfrm>
          <a:prstGeom prst="rect">
            <a:avLst/>
          </a:prstGeom>
          <a:solidFill>
            <a:srgbClr val="CD0057"/>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noProof="0" dirty="0"/>
          </a:p>
        </p:txBody>
      </p:sp>
      <p:pic>
        <p:nvPicPr>
          <p:cNvPr id="13" name="Immagine 12" descr="beli logotip.eps"/>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869926" y="341834"/>
            <a:ext cx="2419790" cy="336527"/>
          </a:xfrm>
          <a:prstGeom prst="rect">
            <a:avLst/>
          </a:prstGeom>
        </p:spPr>
      </p:pic>
      <p:cxnSp>
        <p:nvCxnSpPr>
          <p:cNvPr id="14" name="Connettore 1 13"/>
          <p:cNvCxnSpPr/>
          <p:nvPr/>
        </p:nvCxnSpPr>
        <p:spPr>
          <a:xfrm>
            <a:off x="524933" y="6045200"/>
            <a:ext cx="11125200" cy="0"/>
          </a:xfrm>
          <a:prstGeom prst="line">
            <a:avLst/>
          </a:prstGeom>
          <a:ln>
            <a:solidFill>
              <a:srgbClr val="004286"/>
            </a:solidFill>
          </a:ln>
        </p:spPr>
        <p:style>
          <a:lnRef idx="2">
            <a:schemeClr val="accent1"/>
          </a:lnRef>
          <a:fillRef idx="0">
            <a:schemeClr val="accent1"/>
          </a:fillRef>
          <a:effectRef idx="1">
            <a:schemeClr val="accent1"/>
          </a:effectRef>
          <a:fontRef idx="minor">
            <a:schemeClr val="tx1"/>
          </a:fontRef>
        </p:style>
      </p:cxnSp>
      <p:sp>
        <p:nvSpPr>
          <p:cNvPr id="15" name="Ovale 14"/>
          <p:cNvSpPr/>
          <p:nvPr/>
        </p:nvSpPr>
        <p:spPr>
          <a:xfrm>
            <a:off x="499533" y="6002867"/>
            <a:ext cx="71966" cy="71966"/>
          </a:xfrm>
          <a:prstGeom prst="ellipse">
            <a:avLst/>
          </a:prstGeom>
          <a:solidFill>
            <a:srgbClr val="004286"/>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noProof="0" dirty="0"/>
          </a:p>
        </p:txBody>
      </p:sp>
      <p:sp>
        <p:nvSpPr>
          <p:cNvPr id="16" name="Ovale 15"/>
          <p:cNvSpPr/>
          <p:nvPr/>
        </p:nvSpPr>
        <p:spPr>
          <a:xfrm>
            <a:off x="11616265" y="6011334"/>
            <a:ext cx="71966" cy="71966"/>
          </a:xfrm>
          <a:prstGeom prst="ellipse">
            <a:avLst/>
          </a:prstGeom>
          <a:solidFill>
            <a:srgbClr val="004286"/>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noProof="0" dirty="0"/>
          </a:p>
        </p:txBody>
      </p:sp>
      <p:pic>
        <p:nvPicPr>
          <p:cNvPr id="5" name="Picture 2" descr="Spring School 2019">
            <a:extLst>
              <a:ext uri="{FF2B5EF4-FFF2-40B4-BE49-F238E27FC236}">
                <a16:creationId xmlns:a16="http://schemas.microsoft.com/office/drawing/2014/main" id="{0DEFC105-9920-A1F6-FDB7-126F2C01B877}"/>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99533" y="6045200"/>
            <a:ext cx="1272421" cy="77289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7108376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16AE9A46-5B68-A9FB-230A-5301D9EC6F7D}"/>
              </a:ext>
            </a:extLst>
          </p:cNvPr>
          <p:cNvSpPr>
            <a:spLocks noGrp="1"/>
          </p:cNvSpPr>
          <p:nvPr>
            <p:ph type="title"/>
          </p:nvPr>
        </p:nvSpPr>
        <p:spPr>
          <a:xfrm>
            <a:off x="793750" y="678361"/>
            <a:ext cx="10515600" cy="1325563"/>
          </a:xfrm>
        </p:spPr>
        <p:txBody>
          <a:bodyPr>
            <a:normAutofit fontScale="90000"/>
          </a:bodyPr>
          <a:lstStyle/>
          <a:p>
            <a:br>
              <a:rPr lang="en-GB" sz="4800" b="1" noProof="0" dirty="0">
                <a:solidFill>
                  <a:srgbClr val="CD0057"/>
                </a:solidFill>
                <a:latin typeface="Work Sans" pitchFamily="2" charset="0"/>
                <a:cs typeface="Sacramento"/>
              </a:rPr>
            </a:br>
            <a:r>
              <a:rPr lang="en-GB" sz="4800" b="1" noProof="0" dirty="0">
                <a:solidFill>
                  <a:srgbClr val="CD0057"/>
                </a:solidFill>
                <a:latin typeface="Work Sans" pitchFamily="2" charset="0"/>
                <a:cs typeface="Sacramento"/>
              </a:rPr>
              <a:t>Community-Based Research</a:t>
            </a:r>
          </a:p>
        </p:txBody>
      </p:sp>
      <p:sp>
        <p:nvSpPr>
          <p:cNvPr id="5" name="Inhaltsplatzhalter 2">
            <a:extLst>
              <a:ext uri="{FF2B5EF4-FFF2-40B4-BE49-F238E27FC236}">
                <a16:creationId xmlns:a16="http://schemas.microsoft.com/office/drawing/2014/main" id="{D1116B88-AA3A-40E5-A54F-AE2CCF850B49}"/>
              </a:ext>
            </a:extLst>
          </p:cNvPr>
          <p:cNvSpPr>
            <a:spLocks noGrp="1"/>
          </p:cNvSpPr>
          <p:nvPr>
            <p:ph idx="1"/>
          </p:nvPr>
        </p:nvSpPr>
        <p:spPr/>
        <p:txBody>
          <a:bodyPr anchor="ctr">
            <a:noAutofit/>
          </a:bodyPr>
          <a:lstStyle/>
          <a:p>
            <a:pPr>
              <a:buNone/>
            </a:pPr>
            <a:r>
              <a:rPr lang="en-GB" sz="2000" noProof="0" dirty="0">
                <a:solidFill>
                  <a:srgbClr val="004286"/>
                </a:solidFill>
                <a:latin typeface="Work Sans"/>
                <a:ea typeface="Calibri"/>
                <a:cs typeface="Helvetica"/>
              </a:rPr>
              <a:t>„</a:t>
            </a:r>
            <a:r>
              <a:rPr lang="en-GB" sz="2400" noProof="0" dirty="0">
                <a:solidFill>
                  <a:srgbClr val="004286"/>
                </a:solidFill>
                <a:latin typeface="Work Sans"/>
                <a:ea typeface="Calibri"/>
                <a:cs typeface="Helvetica"/>
              </a:rPr>
              <a:t>Community-Based Research (CRB), aims “to connect academic researchers with individuals, groups, and community organizations to collaborate on a research project to solve community-identified and community-defined problems” (Boyd 2014, p. 501), which in return aids researchers in offering the best opportunities for research participants to be recognised and listened to.„ (</a:t>
            </a:r>
            <a:r>
              <a:rPr lang="en-GB" sz="2400" noProof="0" dirty="0" err="1">
                <a:solidFill>
                  <a:srgbClr val="004286"/>
                </a:solidFill>
                <a:latin typeface="Work Sans"/>
                <a:ea typeface="Calibri"/>
                <a:cs typeface="Helvetica"/>
              </a:rPr>
              <a:t>DoA</a:t>
            </a:r>
            <a:r>
              <a:rPr lang="en-GB" sz="2400" noProof="0" dirty="0">
                <a:solidFill>
                  <a:srgbClr val="004286"/>
                </a:solidFill>
                <a:latin typeface="Work Sans"/>
                <a:ea typeface="Calibri"/>
                <a:cs typeface="Helvetica"/>
              </a:rPr>
              <a:t>, 2024, p.7)  </a:t>
            </a:r>
          </a:p>
        </p:txBody>
      </p:sp>
      <p:pic>
        <p:nvPicPr>
          <p:cNvPr id="6" name="Immagine 5" descr="EN-Funded by the EU-POS 10cm.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423398" y="6150122"/>
            <a:ext cx="2328334" cy="488517"/>
          </a:xfrm>
          <a:prstGeom prst="rect">
            <a:avLst/>
          </a:prstGeom>
        </p:spPr>
      </p:pic>
      <p:sp>
        <p:nvSpPr>
          <p:cNvPr id="12" name="Rettangolo 11"/>
          <p:cNvSpPr/>
          <p:nvPr/>
        </p:nvSpPr>
        <p:spPr>
          <a:xfrm>
            <a:off x="4660900" y="1"/>
            <a:ext cx="2781300" cy="863600"/>
          </a:xfrm>
          <a:prstGeom prst="rect">
            <a:avLst/>
          </a:prstGeom>
          <a:solidFill>
            <a:srgbClr val="CD0057"/>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noProof="0" dirty="0"/>
          </a:p>
        </p:txBody>
      </p:sp>
      <p:pic>
        <p:nvPicPr>
          <p:cNvPr id="13" name="Immagine 12" descr="beli logotip.eps"/>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869926" y="341834"/>
            <a:ext cx="2419790" cy="336527"/>
          </a:xfrm>
          <a:prstGeom prst="rect">
            <a:avLst/>
          </a:prstGeom>
        </p:spPr>
      </p:pic>
      <p:cxnSp>
        <p:nvCxnSpPr>
          <p:cNvPr id="14" name="Connettore 1 13"/>
          <p:cNvCxnSpPr/>
          <p:nvPr/>
        </p:nvCxnSpPr>
        <p:spPr>
          <a:xfrm>
            <a:off x="524933" y="6045200"/>
            <a:ext cx="11125200" cy="0"/>
          </a:xfrm>
          <a:prstGeom prst="line">
            <a:avLst/>
          </a:prstGeom>
          <a:ln>
            <a:solidFill>
              <a:srgbClr val="004286"/>
            </a:solidFill>
          </a:ln>
        </p:spPr>
        <p:style>
          <a:lnRef idx="2">
            <a:schemeClr val="accent1"/>
          </a:lnRef>
          <a:fillRef idx="0">
            <a:schemeClr val="accent1"/>
          </a:fillRef>
          <a:effectRef idx="1">
            <a:schemeClr val="accent1"/>
          </a:effectRef>
          <a:fontRef idx="minor">
            <a:schemeClr val="tx1"/>
          </a:fontRef>
        </p:style>
      </p:cxnSp>
      <p:sp>
        <p:nvSpPr>
          <p:cNvPr id="15" name="Ovale 14"/>
          <p:cNvSpPr/>
          <p:nvPr/>
        </p:nvSpPr>
        <p:spPr>
          <a:xfrm>
            <a:off x="499533" y="6014297"/>
            <a:ext cx="71966" cy="71966"/>
          </a:xfrm>
          <a:prstGeom prst="ellipse">
            <a:avLst/>
          </a:prstGeom>
          <a:solidFill>
            <a:srgbClr val="004286"/>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noProof="0" dirty="0"/>
          </a:p>
        </p:txBody>
      </p:sp>
      <p:sp>
        <p:nvSpPr>
          <p:cNvPr id="16" name="Ovale 15"/>
          <p:cNvSpPr/>
          <p:nvPr/>
        </p:nvSpPr>
        <p:spPr>
          <a:xfrm>
            <a:off x="11616265" y="6011334"/>
            <a:ext cx="71966" cy="71966"/>
          </a:xfrm>
          <a:prstGeom prst="ellipse">
            <a:avLst/>
          </a:prstGeom>
          <a:solidFill>
            <a:srgbClr val="004286"/>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noProof="0" dirty="0"/>
          </a:p>
        </p:txBody>
      </p:sp>
      <p:pic>
        <p:nvPicPr>
          <p:cNvPr id="8" name="Picture 2" descr="Spring School 2019">
            <a:extLst>
              <a:ext uri="{FF2B5EF4-FFF2-40B4-BE49-F238E27FC236}">
                <a16:creationId xmlns:a16="http://schemas.microsoft.com/office/drawing/2014/main" id="{174CD101-AB6C-3908-B0CE-E6033A19B575}"/>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24933" y="6045200"/>
            <a:ext cx="1311550" cy="77019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344733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16AE9A46-5B68-A9FB-230A-5301D9EC6F7D}"/>
              </a:ext>
            </a:extLst>
          </p:cNvPr>
          <p:cNvSpPr>
            <a:spLocks noGrp="1"/>
          </p:cNvSpPr>
          <p:nvPr>
            <p:ph type="title"/>
          </p:nvPr>
        </p:nvSpPr>
        <p:spPr>
          <a:xfrm>
            <a:off x="838200" y="903275"/>
            <a:ext cx="10515600" cy="1603931"/>
          </a:xfrm>
        </p:spPr>
        <p:txBody>
          <a:bodyPr>
            <a:normAutofit/>
          </a:bodyPr>
          <a:lstStyle/>
          <a:p>
            <a:r>
              <a:rPr lang="en-GB" sz="4800" b="1" noProof="0" dirty="0">
                <a:solidFill>
                  <a:srgbClr val="CD0057"/>
                </a:solidFill>
                <a:latin typeface="Work Sans" pitchFamily="2" charset="0"/>
                <a:cs typeface="Sacramento"/>
              </a:rPr>
              <a:t>Art-Based Research </a:t>
            </a:r>
          </a:p>
        </p:txBody>
      </p:sp>
      <p:sp>
        <p:nvSpPr>
          <p:cNvPr id="3" name="Označba mesta vsebine 2">
            <a:extLst>
              <a:ext uri="{FF2B5EF4-FFF2-40B4-BE49-F238E27FC236}">
                <a16:creationId xmlns:a16="http://schemas.microsoft.com/office/drawing/2014/main" id="{906F974C-8336-B3D3-FF9C-6D90B50077F8}"/>
              </a:ext>
            </a:extLst>
          </p:cNvPr>
          <p:cNvSpPr>
            <a:spLocks noGrp="1"/>
          </p:cNvSpPr>
          <p:nvPr>
            <p:ph idx="1"/>
          </p:nvPr>
        </p:nvSpPr>
        <p:spPr>
          <a:xfrm>
            <a:off x="838200" y="2358578"/>
            <a:ext cx="10515600" cy="3596147"/>
          </a:xfrm>
        </p:spPr>
        <p:txBody>
          <a:bodyPr vert="horz" lIns="91440" tIns="45720" rIns="91440" bIns="45720" rtlCol="0" anchor="t">
            <a:normAutofit/>
          </a:bodyPr>
          <a:lstStyle/>
          <a:p>
            <a:endParaRPr lang="en-GB" sz="2300" noProof="0" dirty="0">
              <a:solidFill>
                <a:srgbClr val="004286"/>
              </a:solidFill>
              <a:latin typeface="Work Sans"/>
              <a:ea typeface="Calibri"/>
              <a:cs typeface="Roboto Slab Bold"/>
            </a:endParaRPr>
          </a:p>
          <a:p>
            <a:r>
              <a:rPr lang="en-GB" sz="2400" noProof="0" dirty="0">
                <a:solidFill>
                  <a:srgbClr val="004286"/>
                </a:solidFill>
                <a:latin typeface="Work Sans"/>
                <a:ea typeface="Calibri"/>
                <a:cs typeface="Helvetica"/>
              </a:rPr>
              <a:t>Arts-based research can be defined as research that “involves adapting the tenets of the creative arts to research projects.” (Alanen, Baraldi, de Coninck-Smith, </a:t>
            </a:r>
            <a:r>
              <a:rPr lang="en-GB" sz="2400" noProof="0" dirty="0" err="1">
                <a:solidFill>
                  <a:srgbClr val="004286"/>
                </a:solidFill>
                <a:latin typeface="Work Sans"/>
                <a:ea typeface="Calibri"/>
                <a:cs typeface="Helvetica"/>
              </a:rPr>
              <a:t>Laoire</a:t>
            </a:r>
            <a:r>
              <a:rPr lang="en-GB" sz="2400" noProof="0" dirty="0">
                <a:solidFill>
                  <a:srgbClr val="004286"/>
                </a:solidFill>
                <a:latin typeface="Work Sans"/>
                <a:ea typeface="Calibri"/>
                <a:cs typeface="Helvetica"/>
              </a:rPr>
              <a:t>, &amp; Tisdall, 2018, p. 206 in Jensen and Hellesdatter Jacobsen, 2025).</a:t>
            </a:r>
          </a:p>
          <a:p>
            <a:r>
              <a:rPr lang="en-GB" sz="2400" noProof="0" dirty="0">
                <a:solidFill>
                  <a:srgbClr val="004286"/>
                </a:solidFill>
                <a:latin typeface="Work Sans"/>
                <a:ea typeface="Calibri"/>
                <a:cs typeface="Helvetica"/>
              </a:rPr>
              <a:t>Children create</a:t>
            </a:r>
            <a:r>
              <a:rPr lang="sl-SI" sz="2400" noProof="0" dirty="0">
                <a:solidFill>
                  <a:srgbClr val="004286"/>
                </a:solidFill>
                <a:latin typeface="Work Sans"/>
                <a:ea typeface="Calibri"/>
                <a:cs typeface="Helvetica"/>
              </a:rPr>
              <a:t> (</a:t>
            </a:r>
            <a:r>
              <a:rPr lang="sl-SI" sz="2400" noProof="0" dirty="0" err="1">
                <a:solidFill>
                  <a:srgbClr val="004286"/>
                </a:solidFill>
                <a:latin typeface="Work Sans"/>
                <a:ea typeface="Calibri"/>
                <a:cs typeface="Helvetica"/>
              </a:rPr>
              <a:t>express</a:t>
            </a:r>
            <a:r>
              <a:rPr lang="sl-SI" sz="2400" noProof="0" dirty="0">
                <a:solidFill>
                  <a:srgbClr val="004286"/>
                </a:solidFill>
                <a:latin typeface="Work Sans"/>
                <a:ea typeface="Calibri"/>
                <a:cs typeface="Helvetica"/>
              </a:rPr>
              <a:t>) </a:t>
            </a:r>
            <a:r>
              <a:rPr lang="sl-SI" sz="2400" noProof="0" dirty="0" err="1">
                <a:solidFill>
                  <a:srgbClr val="004286"/>
                </a:solidFill>
                <a:latin typeface="Work Sans"/>
                <a:ea typeface="Calibri"/>
                <a:cs typeface="Helvetica"/>
              </a:rPr>
              <a:t>knowledge</a:t>
            </a:r>
            <a:r>
              <a:rPr lang="en-GB" sz="2400" noProof="0" dirty="0">
                <a:solidFill>
                  <a:srgbClr val="004286"/>
                </a:solidFill>
                <a:latin typeface="Work Sans"/>
                <a:ea typeface="Calibri"/>
                <a:cs typeface="Helvetica"/>
              </a:rPr>
              <a:t> in the process of research through drawing, painting, photography, creating videos, role-playing, acting etc.</a:t>
            </a:r>
          </a:p>
          <a:p>
            <a:pPr marL="0" indent="0">
              <a:buNone/>
            </a:pPr>
            <a:endParaRPr lang="en-GB" sz="2000" noProof="0" dirty="0">
              <a:solidFill>
                <a:srgbClr val="004286"/>
              </a:solidFill>
              <a:latin typeface="Work Sans"/>
              <a:ea typeface="Calibri"/>
              <a:cs typeface="Helvetica"/>
            </a:endParaRPr>
          </a:p>
          <a:p>
            <a:endParaRPr lang="en-GB" sz="2000" noProof="0" dirty="0">
              <a:solidFill>
                <a:srgbClr val="004286"/>
              </a:solidFill>
              <a:latin typeface="Work Sans"/>
              <a:ea typeface="Calibri"/>
              <a:cs typeface="Helvetica"/>
            </a:endParaRPr>
          </a:p>
          <a:p>
            <a:endParaRPr lang="en-GB" sz="2000" noProof="0" dirty="0">
              <a:solidFill>
                <a:srgbClr val="004286"/>
              </a:solidFill>
              <a:latin typeface="Work Sans"/>
              <a:ea typeface="Calibri"/>
              <a:cs typeface="Helvetica"/>
            </a:endParaRPr>
          </a:p>
          <a:p>
            <a:endParaRPr lang="en-GB" sz="2300" noProof="0" dirty="0">
              <a:solidFill>
                <a:srgbClr val="004286"/>
              </a:solidFill>
              <a:latin typeface="Roboto Slab Bold"/>
              <a:ea typeface="Roboto Slab Bold"/>
              <a:cs typeface="Roboto Slab Bold"/>
            </a:endParaRPr>
          </a:p>
        </p:txBody>
      </p:sp>
      <p:pic>
        <p:nvPicPr>
          <p:cNvPr id="6" name="Immagine 5" descr="EN-Funded by the EU-POS 10cm.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423398" y="6150122"/>
            <a:ext cx="2328334" cy="488517"/>
          </a:xfrm>
          <a:prstGeom prst="rect">
            <a:avLst/>
          </a:prstGeom>
        </p:spPr>
      </p:pic>
      <p:sp>
        <p:nvSpPr>
          <p:cNvPr id="12" name="Rettangolo 11"/>
          <p:cNvSpPr/>
          <p:nvPr/>
        </p:nvSpPr>
        <p:spPr>
          <a:xfrm>
            <a:off x="4660900" y="1"/>
            <a:ext cx="2781300" cy="863600"/>
          </a:xfrm>
          <a:prstGeom prst="rect">
            <a:avLst/>
          </a:prstGeom>
          <a:solidFill>
            <a:srgbClr val="CD0057"/>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noProof="0" dirty="0"/>
          </a:p>
        </p:txBody>
      </p:sp>
      <p:pic>
        <p:nvPicPr>
          <p:cNvPr id="13" name="Immagine 12" descr="beli logotip.eps"/>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869926" y="341834"/>
            <a:ext cx="2419790" cy="336527"/>
          </a:xfrm>
          <a:prstGeom prst="rect">
            <a:avLst/>
          </a:prstGeom>
        </p:spPr>
      </p:pic>
      <p:cxnSp>
        <p:nvCxnSpPr>
          <p:cNvPr id="14" name="Connettore 1 13"/>
          <p:cNvCxnSpPr/>
          <p:nvPr/>
        </p:nvCxnSpPr>
        <p:spPr>
          <a:xfrm>
            <a:off x="524933" y="6045200"/>
            <a:ext cx="11125200" cy="0"/>
          </a:xfrm>
          <a:prstGeom prst="line">
            <a:avLst/>
          </a:prstGeom>
          <a:ln>
            <a:solidFill>
              <a:srgbClr val="004286"/>
            </a:solidFill>
          </a:ln>
        </p:spPr>
        <p:style>
          <a:lnRef idx="2">
            <a:schemeClr val="accent1"/>
          </a:lnRef>
          <a:fillRef idx="0">
            <a:schemeClr val="accent1"/>
          </a:fillRef>
          <a:effectRef idx="1">
            <a:schemeClr val="accent1"/>
          </a:effectRef>
          <a:fontRef idx="minor">
            <a:schemeClr val="tx1"/>
          </a:fontRef>
        </p:style>
      </p:cxnSp>
      <p:sp>
        <p:nvSpPr>
          <p:cNvPr id="15" name="Ovale 14"/>
          <p:cNvSpPr/>
          <p:nvPr/>
        </p:nvSpPr>
        <p:spPr>
          <a:xfrm>
            <a:off x="499533" y="6002867"/>
            <a:ext cx="71966" cy="71966"/>
          </a:xfrm>
          <a:prstGeom prst="ellipse">
            <a:avLst/>
          </a:prstGeom>
          <a:solidFill>
            <a:srgbClr val="004286"/>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noProof="0" dirty="0"/>
          </a:p>
        </p:txBody>
      </p:sp>
      <p:sp>
        <p:nvSpPr>
          <p:cNvPr id="16" name="Ovale 15"/>
          <p:cNvSpPr/>
          <p:nvPr/>
        </p:nvSpPr>
        <p:spPr>
          <a:xfrm>
            <a:off x="11616265" y="6011334"/>
            <a:ext cx="71966" cy="71966"/>
          </a:xfrm>
          <a:prstGeom prst="ellipse">
            <a:avLst/>
          </a:prstGeom>
          <a:solidFill>
            <a:srgbClr val="004286"/>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noProof="0" dirty="0"/>
          </a:p>
        </p:txBody>
      </p:sp>
      <p:pic>
        <p:nvPicPr>
          <p:cNvPr id="5" name="Picture 2" descr="Spring School 2019">
            <a:extLst>
              <a:ext uri="{FF2B5EF4-FFF2-40B4-BE49-F238E27FC236}">
                <a16:creationId xmlns:a16="http://schemas.microsoft.com/office/drawing/2014/main" id="{3BE2BA21-D2CA-0573-AD0A-9FBF410DFFD9}"/>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40268" y="6011334"/>
            <a:ext cx="1267968" cy="77019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6812361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C2ECAFF-20E9-01B3-9AA6-98C45681AC15}"/>
            </a:ext>
          </a:extLst>
        </p:cNvPr>
        <p:cNvGrpSpPr/>
        <p:nvPr/>
      </p:nvGrpSpPr>
      <p:grpSpPr>
        <a:xfrm>
          <a:off x="0" y="0"/>
          <a:ext cx="0" cy="0"/>
          <a:chOff x="0" y="0"/>
          <a:chExt cx="0" cy="0"/>
        </a:xfrm>
      </p:grpSpPr>
      <p:sp>
        <p:nvSpPr>
          <p:cNvPr id="2" name="Naslov 1">
            <a:extLst>
              <a:ext uri="{FF2B5EF4-FFF2-40B4-BE49-F238E27FC236}">
                <a16:creationId xmlns:a16="http://schemas.microsoft.com/office/drawing/2014/main" id="{4A252E35-ADB6-1E98-4B47-98497F69028A}"/>
              </a:ext>
            </a:extLst>
          </p:cNvPr>
          <p:cNvSpPr>
            <a:spLocks noGrp="1"/>
          </p:cNvSpPr>
          <p:nvPr>
            <p:ph type="title"/>
          </p:nvPr>
        </p:nvSpPr>
        <p:spPr>
          <a:xfrm>
            <a:off x="838200" y="903275"/>
            <a:ext cx="10515600" cy="1603931"/>
          </a:xfrm>
        </p:spPr>
        <p:txBody>
          <a:bodyPr>
            <a:normAutofit/>
          </a:bodyPr>
          <a:lstStyle/>
          <a:p>
            <a:r>
              <a:rPr lang="en-GB" sz="4800" b="1" noProof="0" dirty="0">
                <a:solidFill>
                  <a:srgbClr val="CD0057"/>
                </a:solidFill>
                <a:latin typeface="Work Sans" pitchFamily="2" charset="0"/>
                <a:cs typeface="Sacramento"/>
              </a:rPr>
              <a:t>Art-Based Research </a:t>
            </a:r>
          </a:p>
        </p:txBody>
      </p:sp>
      <p:sp>
        <p:nvSpPr>
          <p:cNvPr id="3" name="Označba mesta vsebine 2">
            <a:extLst>
              <a:ext uri="{FF2B5EF4-FFF2-40B4-BE49-F238E27FC236}">
                <a16:creationId xmlns:a16="http://schemas.microsoft.com/office/drawing/2014/main" id="{29BBE750-9A3D-D71E-D127-5E308F28F32F}"/>
              </a:ext>
            </a:extLst>
          </p:cNvPr>
          <p:cNvSpPr>
            <a:spLocks noGrp="1"/>
          </p:cNvSpPr>
          <p:nvPr>
            <p:ph idx="1"/>
          </p:nvPr>
        </p:nvSpPr>
        <p:spPr>
          <a:xfrm>
            <a:off x="838200" y="2358578"/>
            <a:ext cx="10515600" cy="3596147"/>
          </a:xfrm>
        </p:spPr>
        <p:txBody>
          <a:bodyPr vert="horz" lIns="91440" tIns="45720" rIns="91440" bIns="45720" rtlCol="0" anchor="t">
            <a:normAutofit/>
          </a:bodyPr>
          <a:lstStyle/>
          <a:p>
            <a:r>
              <a:rPr lang="en-GB" sz="2000" noProof="0" dirty="0">
                <a:solidFill>
                  <a:srgbClr val="004286"/>
                </a:solidFill>
                <a:latin typeface="Work Sans" pitchFamily="2" charset="-18"/>
                <a:ea typeface="Calibri"/>
                <a:cs typeface="Helvetica"/>
              </a:rPr>
              <a:t>Different</a:t>
            </a:r>
            <a:r>
              <a:rPr lang="en-GB" sz="2000" kern="0" noProof="0" dirty="0">
                <a:effectLst/>
                <a:latin typeface="Work Sans" pitchFamily="2" charset="-18"/>
                <a:ea typeface="Calibri" panose="020F0502020204030204" pitchFamily="34" charset="0"/>
              </a:rPr>
              <a:t> </a:t>
            </a:r>
            <a:r>
              <a:rPr lang="en-GB" sz="2000" noProof="0" dirty="0">
                <a:solidFill>
                  <a:srgbClr val="004286"/>
                </a:solidFill>
                <a:latin typeface="Work Sans" pitchFamily="2" charset="-18"/>
                <a:ea typeface="Calibri"/>
                <a:cs typeface="Helvetica"/>
              </a:rPr>
              <a:t>arts-based</a:t>
            </a:r>
            <a:r>
              <a:rPr lang="en-GB" sz="2000" kern="0" noProof="0" dirty="0">
                <a:effectLst/>
                <a:latin typeface="Work Sans" pitchFamily="2" charset="-18"/>
                <a:ea typeface="Calibri" panose="020F0502020204030204" pitchFamily="34" charset="0"/>
              </a:rPr>
              <a:t> </a:t>
            </a:r>
            <a:r>
              <a:rPr lang="en-GB" sz="2000" noProof="0" dirty="0">
                <a:solidFill>
                  <a:srgbClr val="004286"/>
                </a:solidFill>
                <a:latin typeface="Work Sans" pitchFamily="2" charset="-18"/>
                <a:ea typeface="Calibri"/>
                <a:cs typeface="Helvetica"/>
              </a:rPr>
              <a:t>methods may</a:t>
            </a:r>
            <a:r>
              <a:rPr lang="en-GB" sz="2000" kern="0" noProof="0" dirty="0">
                <a:solidFill>
                  <a:srgbClr val="004286"/>
                </a:solidFill>
                <a:latin typeface="Work Sans" pitchFamily="2" charset="-18"/>
                <a:ea typeface="Calibri" panose="020F0502020204030204" pitchFamily="34" charset="0"/>
                <a:cs typeface="Helvetica"/>
              </a:rPr>
              <a:t> </a:t>
            </a:r>
            <a:r>
              <a:rPr lang="en-GB" sz="2000" noProof="0" dirty="0">
                <a:solidFill>
                  <a:srgbClr val="004286"/>
                </a:solidFill>
                <a:latin typeface="Work Sans" pitchFamily="2" charset="-18"/>
                <a:ea typeface="Calibri"/>
                <a:cs typeface="Helvetica"/>
              </a:rPr>
              <a:t>enhance children‘s agency and foster their own particular ways of expression – hearing their voices (James et al., 1998) as the children decide for themselves “how to represent their worlds to themselves and others” (White et al., 2010, p. 144). </a:t>
            </a:r>
          </a:p>
          <a:p>
            <a:r>
              <a:rPr lang="en-GB" sz="2000" noProof="0" dirty="0">
                <a:solidFill>
                  <a:srgbClr val="004286"/>
                </a:solidFill>
                <a:latin typeface="Work Sans" pitchFamily="2" charset="-18"/>
                <a:ea typeface="Calibri"/>
                <a:cs typeface="Helvetica"/>
              </a:rPr>
              <a:t>In addition –  said to be more familiar and enjoyable for children, as they are based on activities that they usually like to do (e.g. drawing, mapping, photographing, recording, using phones, tablets) (Moskal, 2010).</a:t>
            </a:r>
          </a:p>
          <a:p>
            <a:r>
              <a:rPr lang="en-GB" sz="2000" noProof="0" dirty="0">
                <a:solidFill>
                  <a:srgbClr val="004286"/>
                </a:solidFill>
                <a:latin typeface="Work Sans" pitchFamily="2" charset="-18"/>
                <a:ea typeface="Calibri"/>
                <a:cs typeface="Helvetica"/>
              </a:rPr>
              <a:t>Supposed to help empower children or bring about changes in their favour (Mitchell, 2006, pp. 61–62).</a:t>
            </a:r>
          </a:p>
          <a:p>
            <a:pPr marL="0" indent="0">
              <a:buNone/>
            </a:pPr>
            <a:endParaRPr lang="en-GB" sz="2000" noProof="0" dirty="0">
              <a:solidFill>
                <a:srgbClr val="004286"/>
              </a:solidFill>
              <a:latin typeface="Work Sans"/>
              <a:ea typeface="Calibri"/>
              <a:cs typeface="Helvetica"/>
            </a:endParaRPr>
          </a:p>
          <a:p>
            <a:endParaRPr lang="en-GB" sz="2000" noProof="0" dirty="0">
              <a:solidFill>
                <a:srgbClr val="004286"/>
              </a:solidFill>
              <a:latin typeface="Work Sans"/>
              <a:ea typeface="Calibri"/>
              <a:cs typeface="Helvetica"/>
            </a:endParaRPr>
          </a:p>
          <a:p>
            <a:endParaRPr lang="en-GB" sz="2000" noProof="0" dirty="0">
              <a:solidFill>
                <a:srgbClr val="004286"/>
              </a:solidFill>
              <a:latin typeface="Work Sans"/>
              <a:ea typeface="Calibri"/>
              <a:cs typeface="Helvetica"/>
            </a:endParaRPr>
          </a:p>
          <a:p>
            <a:endParaRPr lang="en-GB" sz="2000" noProof="0" dirty="0">
              <a:solidFill>
                <a:srgbClr val="004286"/>
              </a:solidFill>
              <a:latin typeface="Work Sans"/>
              <a:ea typeface="Calibri"/>
              <a:cs typeface="Helvetica"/>
            </a:endParaRPr>
          </a:p>
          <a:p>
            <a:endParaRPr lang="en-GB" sz="2300" noProof="0" dirty="0">
              <a:solidFill>
                <a:srgbClr val="004286"/>
              </a:solidFill>
              <a:latin typeface="Roboto Slab Bold"/>
              <a:ea typeface="Roboto Slab Bold"/>
              <a:cs typeface="Roboto Slab Bold"/>
            </a:endParaRPr>
          </a:p>
        </p:txBody>
      </p:sp>
      <p:pic>
        <p:nvPicPr>
          <p:cNvPr id="6" name="Immagine 5" descr="EN-Funded by the EU-POS 10cm.jpg">
            <a:extLst>
              <a:ext uri="{FF2B5EF4-FFF2-40B4-BE49-F238E27FC236}">
                <a16:creationId xmlns:a16="http://schemas.microsoft.com/office/drawing/2014/main" id="{62026C7A-4BBA-8D6A-9D83-F66A0ADE4C1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423398" y="6150122"/>
            <a:ext cx="2328334" cy="488517"/>
          </a:xfrm>
          <a:prstGeom prst="rect">
            <a:avLst/>
          </a:prstGeom>
        </p:spPr>
      </p:pic>
      <p:sp>
        <p:nvSpPr>
          <p:cNvPr id="12" name="Rettangolo 11">
            <a:extLst>
              <a:ext uri="{FF2B5EF4-FFF2-40B4-BE49-F238E27FC236}">
                <a16:creationId xmlns:a16="http://schemas.microsoft.com/office/drawing/2014/main" id="{67F56F6C-6049-07F3-EC3D-B0C5DC0348BF}"/>
              </a:ext>
            </a:extLst>
          </p:cNvPr>
          <p:cNvSpPr/>
          <p:nvPr/>
        </p:nvSpPr>
        <p:spPr>
          <a:xfrm>
            <a:off x="4660900" y="1"/>
            <a:ext cx="2781300" cy="863600"/>
          </a:xfrm>
          <a:prstGeom prst="rect">
            <a:avLst/>
          </a:prstGeom>
          <a:solidFill>
            <a:srgbClr val="CD0057"/>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noProof="0" dirty="0"/>
          </a:p>
        </p:txBody>
      </p:sp>
      <p:pic>
        <p:nvPicPr>
          <p:cNvPr id="13" name="Immagine 12" descr="beli logotip.eps">
            <a:extLst>
              <a:ext uri="{FF2B5EF4-FFF2-40B4-BE49-F238E27FC236}">
                <a16:creationId xmlns:a16="http://schemas.microsoft.com/office/drawing/2014/main" id="{8BD8D005-E106-CCED-D665-0CC6D2D42B9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869926" y="341834"/>
            <a:ext cx="2419790" cy="336527"/>
          </a:xfrm>
          <a:prstGeom prst="rect">
            <a:avLst/>
          </a:prstGeom>
        </p:spPr>
      </p:pic>
      <p:cxnSp>
        <p:nvCxnSpPr>
          <p:cNvPr id="14" name="Connettore 1 13">
            <a:extLst>
              <a:ext uri="{FF2B5EF4-FFF2-40B4-BE49-F238E27FC236}">
                <a16:creationId xmlns:a16="http://schemas.microsoft.com/office/drawing/2014/main" id="{9279EA5B-1ACC-D7EB-A797-C63EBE5A9BFD}"/>
              </a:ext>
            </a:extLst>
          </p:cNvPr>
          <p:cNvCxnSpPr/>
          <p:nvPr/>
        </p:nvCxnSpPr>
        <p:spPr>
          <a:xfrm>
            <a:off x="524933" y="6045200"/>
            <a:ext cx="11125200" cy="0"/>
          </a:xfrm>
          <a:prstGeom prst="line">
            <a:avLst/>
          </a:prstGeom>
          <a:ln>
            <a:solidFill>
              <a:srgbClr val="004286"/>
            </a:solidFill>
          </a:ln>
        </p:spPr>
        <p:style>
          <a:lnRef idx="2">
            <a:schemeClr val="accent1"/>
          </a:lnRef>
          <a:fillRef idx="0">
            <a:schemeClr val="accent1"/>
          </a:fillRef>
          <a:effectRef idx="1">
            <a:schemeClr val="accent1"/>
          </a:effectRef>
          <a:fontRef idx="minor">
            <a:schemeClr val="tx1"/>
          </a:fontRef>
        </p:style>
      </p:cxnSp>
      <p:sp>
        <p:nvSpPr>
          <p:cNvPr id="15" name="Ovale 14">
            <a:extLst>
              <a:ext uri="{FF2B5EF4-FFF2-40B4-BE49-F238E27FC236}">
                <a16:creationId xmlns:a16="http://schemas.microsoft.com/office/drawing/2014/main" id="{B3A4BE05-6EA1-DB54-E075-3476D2F83569}"/>
              </a:ext>
            </a:extLst>
          </p:cNvPr>
          <p:cNvSpPr/>
          <p:nvPr/>
        </p:nvSpPr>
        <p:spPr>
          <a:xfrm>
            <a:off x="499533" y="6002867"/>
            <a:ext cx="71966" cy="71966"/>
          </a:xfrm>
          <a:prstGeom prst="ellipse">
            <a:avLst/>
          </a:prstGeom>
          <a:solidFill>
            <a:srgbClr val="004286"/>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noProof="0" dirty="0"/>
          </a:p>
        </p:txBody>
      </p:sp>
      <p:sp>
        <p:nvSpPr>
          <p:cNvPr id="16" name="Ovale 15">
            <a:extLst>
              <a:ext uri="{FF2B5EF4-FFF2-40B4-BE49-F238E27FC236}">
                <a16:creationId xmlns:a16="http://schemas.microsoft.com/office/drawing/2014/main" id="{04EA1DFB-D9C9-FE26-BC92-35A27B380562}"/>
              </a:ext>
            </a:extLst>
          </p:cNvPr>
          <p:cNvSpPr/>
          <p:nvPr/>
        </p:nvSpPr>
        <p:spPr>
          <a:xfrm>
            <a:off x="11616265" y="6011334"/>
            <a:ext cx="71966" cy="71966"/>
          </a:xfrm>
          <a:prstGeom prst="ellipse">
            <a:avLst/>
          </a:prstGeom>
          <a:solidFill>
            <a:srgbClr val="004286"/>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noProof="0" dirty="0"/>
          </a:p>
        </p:txBody>
      </p:sp>
      <p:pic>
        <p:nvPicPr>
          <p:cNvPr id="5" name="Picture 2" descr="Spring School 2019">
            <a:extLst>
              <a:ext uri="{FF2B5EF4-FFF2-40B4-BE49-F238E27FC236}">
                <a16:creationId xmlns:a16="http://schemas.microsoft.com/office/drawing/2014/main" id="{A26E3E39-F162-D365-657F-A0F7C7766C26}"/>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61435" y="6002867"/>
            <a:ext cx="1267968" cy="77019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1595841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6E88A78-ED91-76AD-F94C-157AC34B7AFF}"/>
            </a:ext>
          </a:extLst>
        </p:cNvPr>
        <p:cNvGrpSpPr/>
        <p:nvPr/>
      </p:nvGrpSpPr>
      <p:grpSpPr>
        <a:xfrm>
          <a:off x="0" y="0"/>
          <a:ext cx="0" cy="0"/>
          <a:chOff x="0" y="0"/>
          <a:chExt cx="0" cy="0"/>
        </a:xfrm>
      </p:grpSpPr>
      <p:sp>
        <p:nvSpPr>
          <p:cNvPr id="2" name="Naslov 1">
            <a:extLst>
              <a:ext uri="{FF2B5EF4-FFF2-40B4-BE49-F238E27FC236}">
                <a16:creationId xmlns:a16="http://schemas.microsoft.com/office/drawing/2014/main" id="{BDCA74A2-236D-039C-B90F-2F14F7F5223C}"/>
              </a:ext>
            </a:extLst>
          </p:cNvPr>
          <p:cNvSpPr>
            <a:spLocks noGrp="1"/>
          </p:cNvSpPr>
          <p:nvPr>
            <p:ph type="title"/>
          </p:nvPr>
        </p:nvSpPr>
        <p:spPr>
          <a:xfrm>
            <a:off x="838200" y="903275"/>
            <a:ext cx="10515600" cy="1603931"/>
          </a:xfrm>
        </p:spPr>
        <p:txBody>
          <a:bodyPr>
            <a:normAutofit/>
          </a:bodyPr>
          <a:lstStyle/>
          <a:p>
            <a:r>
              <a:rPr lang="en-GB" sz="4800" b="1" noProof="0" dirty="0">
                <a:solidFill>
                  <a:srgbClr val="CD0057"/>
                </a:solidFill>
                <a:latin typeface="Work Sans" pitchFamily="2" charset="0"/>
                <a:cs typeface="Sacramento"/>
              </a:rPr>
              <a:t>Culture</a:t>
            </a:r>
          </a:p>
        </p:txBody>
      </p:sp>
      <p:sp>
        <p:nvSpPr>
          <p:cNvPr id="3" name="Označba mesta vsebine 2">
            <a:extLst>
              <a:ext uri="{FF2B5EF4-FFF2-40B4-BE49-F238E27FC236}">
                <a16:creationId xmlns:a16="http://schemas.microsoft.com/office/drawing/2014/main" id="{A5B10803-F01E-25C7-138C-1998D22994FB}"/>
              </a:ext>
            </a:extLst>
          </p:cNvPr>
          <p:cNvSpPr>
            <a:spLocks noGrp="1"/>
          </p:cNvSpPr>
          <p:nvPr>
            <p:ph idx="1"/>
          </p:nvPr>
        </p:nvSpPr>
        <p:spPr>
          <a:xfrm>
            <a:off x="838200" y="2058084"/>
            <a:ext cx="10515600" cy="3872150"/>
          </a:xfrm>
        </p:spPr>
        <p:txBody>
          <a:bodyPr vert="horz" lIns="91440" tIns="45720" rIns="91440" bIns="45720" rtlCol="0" anchor="t">
            <a:normAutofit/>
          </a:bodyPr>
          <a:lstStyle/>
          <a:p>
            <a:r>
              <a:rPr lang="en-GB" sz="2000" noProof="0" dirty="0">
                <a:solidFill>
                  <a:srgbClr val="004286"/>
                </a:solidFill>
                <a:latin typeface="Work Sans" pitchFamily="2" charset="-18"/>
                <a:ea typeface="Calibri"/>
                <a:cs typeface="Helvetica"/>
              </a:rPr>
              <a:t>British cultural studies </a:t>
            </a:r>
          </a:p>
          <a:p>
            <a:pPr marL="0" indent="0">
              <a:buNone/>
            </a:pPr>
            <a:r>
              <a:rPr lang="sl-SI" sz="2000" noProof="0" dirty="0">
                <a:solidFill>
                  <a:srgbClr val="004286"/>
                </a:solidFill>
                <a:latin typeface="Work Sans" pitchFamily="2" charset="-18"/>
                <a:ea typeface="Calibri"/>
                <a:cs typeface="Helvetica"/>
              </a:rPr>
              <a:t> = </a:t>
            </a:r>
            <a:r>
              <a:rPr lang="en-US" sz="2000" noProof="0" dirty="0">
                <a:solidFill>
                  <a:srgbClr val="004286"/>
                </a:solidFill>
                <a:latin typeface="Work Sans" pitchFamily="2" charset="-18"/>
                <a:ea typeface="Calibri"/>
                <a:cs typeface="Helvetica"/>
              </a:rPr>
              <a:t>A dynamic, everyday practice where meanings are created, shared, and contested within power structures—encompassing everything from art and media to social rituals and </a:t>
            </a:r>
            <a:r>
              <a:rPr lang="en-GB" sz="2000" noProof="0" dirty="0">
                <a:solidFill>
                  <a:srgbClr val="004286"/>
                </a:solidFill>
                <a:latin typeface="Work Sans" pitchFamily="2" charset="-18"/>
                <a:ea typeface="Calibri"/>
                <a:cs typeface="Helvetica"/>
              </a:rPr>
              <a:t>group identities</a:t>
            </a:r>
            <a:endParaRPr lang="en-GB" sz="2300" noProof="0" dirty="0">
              <a:solidFill>
                <a:srgbClr val="004286"/>
              </a:solidFill>
              <a:latin typeface="Roboto Slab Bold"/>
              <a:ea typeface="Roboto Slab Bold"/>
              <a:cs typeface="Roboto Slab Bold"/>
            </a:endParaRPr>
          </a:p>
        </p:txBody>
      </p:sp>
      <p:pic>
        <p:nvPicPr>
          <p:cNvPr id="6" name="Immagine 5" descr="EN-Funded by the EU-POS 10cm.jpg">
            <a:extLst>
              <a:ext uri="{FF2B5EF4-FFF2-40B4-BE49-F238E27FC236}">
                <a16:creationId xmlns:a16="http://schemas.microsoft.com/office/drawing/2014/main" id="{6FB34B16-9EBB-19D5-6176-C884AE208D1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423398" y="6150122"/>
            <a:ext cx="2328334" cy="488517"/>
          </a:xfrm>
          <a:prstGeom prst="rect">
            <a:avLst/>
          </a:prstGeom>
        </p:spPr>
      </p:pic>
      <p:sp>
        <p:nvSpPr>
          <p:cNvPr id="12" name="Rettangolo 11">
            <a:extLst>
              <a:ext uri="{FF2B5EF4-FFF2-40B4-BE49-F238E27FC236}">
                <a16:creationId xmlns:a16="http://schemas.microsoft.com/office/drawing/2014/main" id="{0861075B-5D87-C0A7-AEBC-502F4C2359E8}"/>
              </a:ext>
            </a:extLst>
          </p:cNvPr>
          <p:cNvSpPr/>
          <p:nvPr/>
        </p:nvSpPr>
        <p:spPr>
          <a:xfrm>
            <a:off x="4660900" y="1"/>
            <a:ext cx="2781300" cy="863600"/>
          </a:xfrm>
          <a:prstGeom prst="rect">
            <a:avLst/>
          </a:prstGeom>
          <a:solidFill>
            <a:srgbClr val="CD0057"/>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noProof="0" dirty="0"/>
          </a:p>
        </p:txBody>
      </p:sp>
      <p:pic>
        <p:nvPicPr>
          <p:cNvPr id="13" name="Immagine 12" descr="beli logotip.eps">
            <a:extLst>
              <a:ext uri="{FF2B5EF4-FFF2-40B4-BE49-F238E27FC236}">
                <a16:creationId xmlns:a16="http://schemas.microsoft.com/office/drawing/2014/main" id="{0FF48719-4283-EE0F-41FD-23472B1E17C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869926" y="341834"/>
            <a:ext cx="2419790" cy="336527"/>
          </a:xfrm>
          <a:prstGeom prst="rect">
            <a:avLst/>
          </a:prstGeom>
        </p:spPr>
      </p:pic>
      <p:cxnSp>
        <p:nvCxnSpPr>
          <p:cNvPr id="14" name="Connettore 1 13">
            <a:extLst>
              <a:ext uri="{FF2B5EF4-FFF2-40B4-BE49-F238E27FC236}">
                <a16:creationId xmlns:a16="http://schemas.microsoft.com/office/drawing/2014/main" id="{81C33178-CD38-BF28-4DF3-596BF2B65416}"/>
              </a:ext>
            </a:extLst>
          </p:cNvPr>
          <p:cNvCxnSpPr/>
          <p:nvPr/>
        </p:nvCxnSpPr>
        <p:spPr>
          <a:xfrm>
            <a:off x="524933" y="6045200"/>
            <a:ext cx="11125200" cy="0"/>
          </a:xfrm>
          <a:prstGeom prst="line">
            <a:avLst/>
          </a:prstGeom>
          <a:ln>
            <a:solidFill>
              <a:srgbClr val="004286"/>
            </a:solidFill>
          </a:ln>
        </p:spPr>
        <p:style>
          <a:lnRef idx="2">
            <a:schemeClr val="accent1"/>
          </a:lnRef>
          <a:fillRef idx="0">
            <a:schemeClr val="accent1"/>
          </a:fillRef>
          <a:effectRef idx="1">
            <a:schemeClr val="accent1"/>
          </a:effectRef>
          <a:fontRef idx="minor">
            <a:schemeClr val="tx1"/>
          </a:fontRef>
        </p:style>
      </p:cxnSp>
      <p:sp>
        <p:nvSpPr>
          <p:cNvPr id="15" name="Ovale 14">
            <a:extLst>
              <a:ext uri="{FF2B5EF4-FFF2-40B4-BE49-F238E27FC236}">
                <a16:creationId xmlns:a16="http://schemas.microsoft.com/office/drawing/2014/main" id="{61A14749-5CC2-E8EE-3B98-50658C5F56C9}"/>
              </a:ext>
            </a:extLst>
          </p:cNvPr>
          <p:cNvSpPr/>
          <p:nvPr/>
        </p:nvSpPr>
        <p:spPr>
          <a:xfrm>
            <a:off x="499533" y="6002867"/>
            <a:ext cx="71966" cy="71966"/>
          </a:xfrm>
          <a:prstGeom prst="ellipse">
            <a:avLst/>
          </a:prstGeom>
          <a:solidFill>
            <a:srgbClr val="004286"/>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noProof="0" dirty="0"/>
          </a:p>
        </p:txBody>
      </p:sp>
      <p:sp>
        <p:nvSpPr>
          <p:cNvPr id="16" name="Ovale 15">
            <a:extLst>
              <a:ext uri="{FF2B5EF4-FFF2-40B4-BE49-F238E27FC236}">
                <a16:creationId xmlns:a16="http://schemas.microsoft.com/office/drawing/2014/main" id="{296843B2-231A-4A2D-2AF8-91EB063F963D}"/>
              </a:ext>
            </a:extLst>
          </p:cNvPr>
          <p:cNvSpPr/>
          <p:nvPr/>
        </p:nvSpPr>
        <p:spPr>
          <a:xfrm>
            <a:off x="11616265" y="6011334"/>
            <a:ext cx="71966" cy="71966"/>
          </a:xfrm>
          <a:prstGeom prst="ellipse">
            <a:avLst/>
          </a:prstGeom>
          <a:solidFill>
            <a:srgbClr val="004286"/>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noProof="0" dirty="0"/>
          </a:p>
        </p:txBody>
      </p:sp>
      <p:pic>
        <p:nvPicPr>
          <p:cNvPr id="5" name="Picture 2" descr="Spring School 2019">
            <a:extLst>
              <a:ext uri="{FF2B5EF4-FFF2-40B4-BE49-F238E27FC236}">
                <a16:creationId xmlns:a16="http://schemas.microsoft.com/office/drawing/2014/main" id="{3417CAF8-B41A-26D6-A553-542B088E8C7A}"/>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61435" y="6002867"/>
            <a:ext cx="1267968" cy="770192"/>
          </a:xfrm>
          <a:prstGeom prst="rect">
            <a:avLst/>
          </a:prstGeom>
          <a:noFill/>
          <a:extLst>
            <a:ext uri="{909E8E84-426E-40DD-AFC4-6F175D3DCCD1}">
              <a14:hiddenFill xmlns:a14="http://schemas.microsoft.com/office/drawing/2010/main">
                <a:solidFill>
                  <a:srgbClr val="FFFFFF"/>
                </a:solidFill>
              </a14:hiddenFill>
            </a:ext>
          </a:extLst>
        </p:spPr>
      </p:pic>
      <p:sp>
        <p:nvSpPr>
          <p:cNvPr id="7" name="PoljeZBesedilom 6">
            <a:extLst>
              <a:ext uri="{FF2B5EF4-FFF2-40B4-BE49-F238E27FC236}">
                <a16:creationId xmlns:a16="http://schemas.microsoft.com/office/drawing/2014/main" id="{C3BCD115-9CDB-09BB-7295-4A770269CA3D}"/>
              </a:ext>
            </a:extLst>
          </p:cNvPr>
          <p:cNvSpPr txBox="1"/>
          <p:nvPr/>
        </p:nvSpPr>
        <p:spPr>
          <a:xfrm>
            <a:off x="838200" y="3486150"/>
            <a:ext cx="4996815" cy="2308324"/>
          </a:xfrm>
          <a:prstGeom prst="rect">
            <a:avLst/>
          </a:prstGeom>
          <a:noFill/>
        </p:spPr>
        <p:txBody>
          <a:bodyPr wrap="square" rtlCol="0">
            <a:spAutoFit/>
          </a:bodyPr>
          <a:lstStyle/>
          <a:p>
            <a:pPr marL="0" indent="0">
              <a:buNone/>
            </a:pPr>
            <a:r>
              <a:rPr lang="en-GB" sz="1800" noProof="1">
                <a:solidFill>
                  <a:srgbClr val="004286"/>
                </a:solidFill>
                <a:latin typeface="Work Sans"/>
                <a:ea typeface="Calibri"/>
                <a:cs typeface="Helvetica"/>
              </a:rPr>
              <a:t>Raymond Williams (1989 [1958]):</a:t>
            </a:r>
          </a:p>
          <a:p>
            <a:pPr marL="0" indent="0">
              <a:buNone/>
            </a:pPr>
            <a:r>
              <a:rPr lang="en-US" sz="1800" i="1" noProof="0" dirty="0">
                <a:solidFill>
                  <a:srgbClr val="004286"/>
                </a:solidFill>
                <a:latin typeface="Work Sans"/>
                <a:ea typeface="Calibri"/>
                <a:cs typeface="Helvetica"/>
              </a:rPr>
              <a:t>Culture is ordinary. Every human society has its own shape, its own purpose, its own meanings. Every human society expresses these, in institutions, and in arts and learning. The making of a society is the finding of common meanings and directions […]</a:t>
            </a:r>
            <a:endParaRPr lang="sl-SI" sz="1800" noProof="0" dirty="0">
              <a:solidFill>
                <a:srgbClr val="004286"/>
              </a:solidFill>
              <a:latin typeface="Work Sans"/>
              <a:ea typeface="Calibri"/>
              <a:cs typeface="Helvetica"/>
            </a:endParaRPr>
          </a:p>
        </p:txBody>
      </p:sp>
      <p:sp>
        <p:nvSpPr>
          <p:cNvPr id="8" name="PoljeZBesedilom 7">
            <a:extLst>
              <a:ext uri="{FF2B5EF4-FFF2-40B4-BE49-F238E27FC236}">
                <a16:creationId xmlns:a16="http://schemas.microsoft.com/office/drawing/2014/main" id="{A934460E-AD96-570B-500C-FBD8664E559D}"/>
              </a:ext>
            </a:extLst>
          </p:cNvPr>
          <p:cNvSpPr txBox="1"/>
          <p:nvPr/>
        </p:nvSpPr>
        <p:spPr>
          <a:xfrm>
            <a:off x="6062768" y="3262041"/>
            <a:ext cx="4996815" cy="3139321"/>
          </a:xfrm>
          <a:prstGeom prst="rect">
            <a:avLst/>
          </a:prstGeom>
          <a:noFill/>
        </p:spPr>
        <p:txBody>
          <a:bodyPr wrap="square" rtlCol="0">
            <a:spAutoFit/>
          </a:bodyPr>
          <a:lstStyle/>
          <a:p>
            <a:pPr marL="0" indent="0">
              <a:buNone/>
            </a:pPr>
            <a:r>
              <a:rPr lang="sl-SI" sz="1800" noProof="0" dirty="0">
                <a:solidFill>
                  <a:srgbClr val="004286"/>
                </a:solidFill>
                <a:latin typeface="Work Sans"/>
                <a:ea typeface="Calibri"/>
                <a:cs typeface="Helvetica"/>
              </a:rPr>
              <a:t>Stuart Hall (1997):</a:t>
            </a:r>
          </a:p>
          <a:p>
            <a:pPr marL="0" indent="0">
              <a:buNone/>
            </a:pPr>
            <a:r>
              <a:rPr lang="en-US" sz="1800" i="1" noProof="0" dirty="0">
                <a:solidFill>
                  <a:srgbClr val="004286"/>
                </a:solidFill>
                <a:latin typeface="Work Sans"/>
                <a:ea typeface="Calibri"/>
                <a:cs typeface="Helvetica"/>
              </a:rPr>
              <a:t>“Cultural turn”: emphasis to the importance of meaning to the definition of </a:t>
            </a:r>
            <a:r>
              <a:rPr lang="en-GB" sz="1800" i="1" noProof="0" dirty="0">
                <a:solidFill>
                  <a:srgbClr val="004286"/>
                </a:solidFill>
                <a:latin typeface="Work Sans"/>
                <a:ea typeface="Calibri"/>
                <a:cs typeface="Helvetica"/>
              </a:rPr>
              <a:t>culture → Culture </a:t>
            </a:r>
            <a:r>
              <a:rPr lang="en-GB" sz="1800" i="1" noProof="0" dirty="0">
                <a:solidFill>
                  <a:srgbClr val="004286"/>
                </a:solidFill>
                <a:latin typeface="Times New Roman" panose="02020603050405020304" pitchFamily="18" charset="0"/>
                <a:ea typeface="Calibri"/>
                <a:cs typeface="Times New Roman" panose="02020603050405020304" pitchFamily="18" charset="0"/>
              </a:rPr>
              <a:t>≠ </a:t>
            </a:r>
            <a:r>
              <a:rPr lang="en-GB" sz="1800" i="1" noProof="0" dirty="0">
                <a:solidFill>
                  <a:srgbClr val="004286"/>
                </a:solidFill>
                <a:latin typeface="Work Sans"/>
                <a:ea typeface="Calibri"/>
                <a:cs typeface="Helvetica"/>
              </a:rPr>
              <a:t>not a thing or a set of things (TV programme, novel, painting …)</a:t>
            </a:r>
          </a:p>
          <a:p>
            <a:pPr marL="0" indent="0">
              <a:buNone/>
            </a:pPr>
            <a:endParaRPr lang="sl-SI" i="1" dirty="0">
              <a:solidFill>
                <a:srgbClr val="004286"/>
              </a:solidFill>
              <a:latin typeface="Work Sans"/>
              <a:ea typeface="Calibri"/>
              <a:cs typeface="Helvetica"/>
            </a:endParaRPr>
          </a:p>
          <a:p>
            <a:pPr marL="0" indent="0">
              <a:buNone/>
            </a:pPr>
            <a:r>
              <a:rPr lang="en-US" sz="1800" i="1" noProof="0" dirty="0">
                <a:solidFill>
                  <a:srgbClr val="004286"/>
                </a:solidFill>
                <a:latin typeface="Work Sans"/>
                <a:ea typeface="Calibri"/>
                <a:cs typeface="Helvetica"/>
              </a:rPr>
              <a:t>but A PROCESS, a SET OF PRACTICES. </a:t>
            </a:r>
            <a:endParaRPr lang="sl-SI" sz="1800" i="1" noProof="0" dirty="0">
              <a:solidFill>
                <a:srgbClr val="004286"/>
              </a:solidFill>
              <a:latin typeface="Work Sans"/>
              <a:ea typeface="Calibri"/>
              <a:cs typeface="Helvetica"/>
            </a:endParaRPr>
          </a:p>
          <a:p>
            <a:pPr marL="0" indent="0">
              <a:buNone/>
            </a:pPr>
            <a:endParaRPr lang="sl-SI" sz="1800" i="1" noProof="0" dirty="0">
              <a:solidFill>
                <a:srgbClr val="004286"/>
              </a:solidFill>
              <a:latin typeface="Work Sans"/>
              <a:ea typeface="Calibri"/>
              <a:cs typeface="Helvetica"/>
            </a:endParaRPr>
          </a:p>
          <a:p>
            <a:pPr marL="0" indent="0">
              <a:buNone/>
            </a:pPr>
            <a:r>
              <a:rPr lang="en-US" sz="1800" i="1" noProof="0" dirty="0">
                <a:solidFill>
                  <a:srgbClr val="004286"/>
                </a:solidFill>
                <a:latin typeface="Work Sans"/>
                <a:ea typeface="Calibri"/>
                <a:cs typeface="Helvetica"/>
              </a:rPr>
              <a:t>“Things in themselves do not have meaning”, Hall, 1997, 2</a:t>
            </a:r>
            <a:r>
              <a:rPr lang="sl-SI" sz="1800" i="1" noProof="0" dirty="0">
                <a:solidFill>
                  <a:srgbClr val="004286"/>
                </a:solidFill>
                <a:latin typeface="Work Sans"/>
                <a:ea typeface="Calibri"/>
                <a:cs typeface="Helvetica"/>
              </a:rPr>
              <a:t>.</a:t>
            </a:r>
          </a:p>
          <a:p>
            <a:pPr marL="0" indent="0">
              <a:buNone/>
            </a:pPr>
            <a:endParaRPr lang="sl-SI" sz="1800" i="1" noProof="0" dirty="0">
              <a:solidFill>
                <a:srgbClr val="004286"/>
              </a:solidFill>
              <a:latin typeface="Work Sans"/>
              <a:ea typeface="Calibri"/>
              <a:cs typeface="Helvetica"/>
            </a:endParaRPr>
          </a:p>
        </p:txBody>
      </p:sp>
    </p:spTree>
    <p:extLst>
      <p:ext uri="{BB962C8B-B14F-4D97-AF65-F5344CB8AC3E}">
        <p14:creationId xmlns:p14="http://schemas.microsoft.com/office/powerpoint/2010/main" val="14026376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
                                            <p:txEl>
                                              <p:pRg st="0" end="0"/>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8">
                                            <p:txEl>
                                              <p:pRg st="1" end="1"/>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8">
                                            <p:txEl>
                                              <p:pRg st="3" end="3"/>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8">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2E2488A-E3E1-028C-A061-10ECD12633C7}"/>
            </a:ext>
          </a:extLst>
        </p:cNvPr>
        <p:cNvGrpSpPr/>
        <p:nvPr/>
      </p:nvGrpSpPr>
      <p:grpSpPr>
        <a:xfrm>
          <a:off x="0" y="0"/>
          <a:ext cx="0" cy="0"/>
          <a:chOff x="0" y="0"/>
          <a:chExt cx="0" cy="0"/>
        </a:xfrm>
      </p:grpSpPr>
      <p:sp>
        <p:nvSpPr>
          <p:cNvPr id="2" name="Naslov 1">
            <a:extLst>
              <a:ext uri="{FF2B5EF4-FFF2-40B4-BE49-F238E27FC236}">
                <a16:creationId xmlns:a16="http://schemas.microsoft.com/office/drawing/2014/main" id="{2D2BE7BF-D1E5-8C4A-1C50-1C4F459C1F57}"/>
              </a:ext>
            </a:extLst>
          </p:cNvPr>
          <p:cNvSpPr>
            <a:spLocks noGrp="1"/>
          </p:cNvSpPr>
          <p:nvPr>
            <p:ph type="title"/>
          </p:nvPr>
        </p:nvSpPr>
        <p:spPr>
          <a:xfrm>
            <a:off x="838200" y="903275"/>
            <a:ext cx="10515600" cy="1603931"/>
          </a:xfrm>
        </p:spPr>
        <p:txBody>
          <a:bodyPr>
            <a:normAutofit/>
          </a:bodyPr>
          <a:lstStyle/>
          <a:p>
            <a:r>
              <a:rPr lang="en-GB" sz="4800" b="1" noProof="0" dirty="0">
                <a:solidFill>
                  <a:srgbClr val="CD0057"/>
                </a:solidFill>
                <a:latin typeface="Work Sans" pitchFamily="2" charset="0"/>
                <a:cs typeface="Sacramento"/>
              </a:rPr>
              <a:t>Culture</a:t>
            </a:r>
            <a:r>
              <a:rPr lang="sl-SI" sz="4800" b="1" noProof="0" dirty="0">
                <a:solidFill>
                  <a:srgbClr val="CD0057"/>
                </a:solidFill>
                <a:latin typeface="Work Sans" pitchFamily="2" charset="0"/>
                <a:cs typeface="Sacramento"/>
              </a:rPr>
              <a:t> 2</a:t>
            </a:r>
            <a:endParaRPr lang="en-GB" sz="4800" b="1" noProof="0" dirty="0">
              <a:solidFill>
                <a:srgbClr val="CD0057"/>
              </a:solidFill>
              <a:latin typeface="Work Sans" pitchFamily="2" charset="0"/>
              <a:cs typeface="Sacramento"/>
            </a:endParaRPr>
          </a:p>
        </p:txBody>
      </p:sp>
      <p:sp>
        <p:nvSpPr>
          <p:cNvPr id="3" name="Označba mesta vsebine 2">
            <a:extLst>
              <a:ext uri="{FF2B5EF4-FFF2-40B4-BE49-F238E27FC236}">
                <a16:creationId xmlns:a16="http://schemas.microsoft.com/office/drawing/2014/main" id="{6E65BF0C-36D1-C529-8295-25A1D1D4B8D6}"/>
              </a:ext>
            </a:extLst>
          </p:cNvPr>
          <p:cNvSpPr>
            <a:spLocks noGrp="1"/>
          </p:cNvSpPr>
          <p:nvPr>
            <p:ph idx="1"/>
          </p:nvPr>
        </p:nvSpPr>
        <p:spPr>
          <a:xfrm>
            <a:off x="838200" y="2334036"/>
            <a:ext cx="10515600" cy="3872150"/>
          </a:xfrm>
        </p:spPr>
        <p:txBody>
          <a:bodyPr vert="horz" lIns="91440" tIns="45720" rIns="91440" bIns="45720" rtlCol="0" anchor="t">
            <a:normAutofit/>
          </a:bodyPr>
          <a:lstStyle/>
          <a:p>
            <a:pPr marL="0" indent="0">
              <a:buNone/>
            </a:pPr>
            <a:r>
              <a:rPr lang="en-US" sz="2000" noProof="0" dirty="0">
                <a:solidFill>
                  <a:srgbClr val="004286"/>
                </a:solidFill>
                <a:latin typeface="Work Sans"/>
                <a:ea typeface="Calibri"/>
                <a:cs typeface="Helvetica"/>
              </a:rPr>
              <a:t>“Culture is concerned with the production and exchange of meanings”  </a:t>
            </a:r>
            <a:endParaRPr lang="sl-SI" sz="2000" noProof="0" dirty="0">
              <a:solidFill>
                <a:srgbClr val="004286"/>
              </a:solidFill>
              <a:latin typeface="Work Sans"/>
              <a:ea typeface="Calibri"/>
              <a:cs typeface="Helvetica"/>
            </a:endParaRPr>
          </a:p>
          <a:p>
            <a:pPr marL="0" indent="0">
              <a:buNone/>
            </a:pPr>
            <a:endParaRPr lang="en-US" sz="2000" noProof="0" dirty="0">
              <a:solidFill>
                <a:srgbClr val="004286"/>
              </a:solidFill>
              <a:latin typeface="Work Sans"/>
              <a:ea typeface="Calibri"/>
              <a:cs typeface="Helvetica"/>
            </a:endParaRPr>
          </a:p>
          <a:p>
            <a:pPr marL="0" indent="0">
              <a:buNone/>
            </a:pPr>
            <a:r>
              <a:rPr lang="en-US" sz="2000" noProof="0" dirty="0">
                <a:solidFill>
                  <a:srgbClr val="004286"/>
                </a:solidFill>
                <a:latin typeface="Work Sans"/>
                <a:ea typeface="Calibri"/>
                <a:cs typeface="Helvetica"/>
              </a:rPr>
              <a:t>Belonging to the same culture = to “interpret the world in roughly the same way [common language and common mental maps] and can express themselves, their thoughts and feelings about the world, in a way which will be understood by each other” (Hall, 1997, 2)</a:t>
            </a:r>
            <a:endParaRPr lang="sl-SI" sz="2000" noProof="0" dirty="0">
              <a:solidFill>
                <a:srgbClr val="004286"/>
              </a:solidFill>
              <a:latin typeface="Work Sans"/>
              <a:ea typeface="Calibri"/>
              <a:cs typeface="Helvetica"/>
            </a:endParaRPr>
          </a:p>
          <a:p>
            <a:pPr marL="0" indent="0">
              <a:buNone/>
            </a:pPr>
            <a:endParaRPr lang="en-US" sz="2000" noProof="0" dirty="0">
              <a:solidFill>
                <a:srgbClr val="004286"/>
              </a:solidFill>
              <a:latin typeface="Work Sans"/>
              <a:ea typeface="Calibri"/>
              <a:cs typeface="Helvetica"/>
            </a:endParaRPr>
          </a:p>
          <a:p>
            <a:pPr marL="0" indent="0">
              <a:buNone/>
            </a:pPr>
            <a:r>
              <a:rPr lang="sl-SI" sz="2000" noProof="0" dirty="0">
                <a:solidFill>
                  <a:srgbClr val="004286"/>
                </a:solidFill>
                <a:latin typeface="Work Sans"/>
                <a:ea typeface="Calibri"/>
                <a:cs typeface="Helvetica"/>
              </a:rPr>
              <a:t>Marie </a:t>
            </a:r>
            <a:r>
              <a:rPr lang="sl-SI" sz="2000" noProof="0" dirty="0" err="1">
                <a:solidFill>
                  <a:srgbClr val="004286"/>
                </a:solidFill>
                <a:latin typeface="Work Sans"/>
                <a:ea typeface="Calibri"/>
                <a:cs typeface="Helvetica"/>
              </a:rPr>
              <a:t>Gillespie</a:t>
            </a:r>
            <a:r>
              <a:rPr lang="sl-SI" sz="2000" dirty="0">
                <a:solidFill>
                  <a:srgbClr val="004286"/>
                </a:solidFill>
                <a:latin typeface="Work Sans"/>
                <a:ea typeface="Calibri"/>
                <a:cs typeface="Helvetica"/>
              </a:rPr>
              <a:t> (1995): RE-CREATIVE CONSUMPTION </a:t>
            </a:r>
          </a:p>
          <a:p>
            <a:pPr marL="0" indent="0">
              <a:buNone/>
            </a:pPr>
            <a:r>
              <a:rPr lang="sl-SI" sz="2000" dirty="0">
                <a:solidFill>
                  <a:srgbClr val="004286"/>
                </a:solidFill>
                <a:latin typeface="Work Sans"/>
                <a:ea typeface="Calibri"/>
                <a:cs typeface="Helvetica"/>
              </a:rPr>
              <a:t>→ </a:t>
            </a:r>
            <a:r>
              <a:rPr lang="en-US" sz="2000" dirty="0">
                <a:solidFill>
                  <a:srgbClr val="004286"/>
                </a:solidFill>
                <a:latin typeface="Work Sans"/>
                <a:ea typeface="Calibri"/>
                <a:cs typeface="Helvetica"/>
              </a:rPr>
              <a:t>media consumers create their own meanings that shape them with images and mean</a:t>
            </a:r>
            <a:r>
              <a:rPr lang="sl-SI" sz="2000" dirty="0" err="1">
                <a:solidFill>
                  <a:srgbClr val="004286"/>
                </a:solidFill>
                <a:latin typeface="Work Sans"/>
                <a:ea typeface="Calibri"/>
                <a:cs typeface="Helvetica"/>
              </a:rPr>
              <a:t>ings</a:t>
            </a:r>
            <a:r>
              <a:rPr lang="en-US" sz="2000" dirty="0">
                <a:solidFill>
                  <a:srgbClr val="004286"/>
                </a:solidFill>
                <a:latin typeface="Work Sans"/>
                <a:ea typeface="Calibri"/>
                <a:cs typeface="Helvetica"/>
              </a:rPr>
              <a:t> that circulate in the media</a:t>
            </a:r>
            <a:endParaRPr lang="sl-SI" sz="2000" dirty="0">
              <a:solidFill>
                <a:srgbClr val="004286"/>
              </a:solidFill>
              <a:latin typeface="Work Sans"/>
              <a:ea typeface="Calibri"/>
              <a:cs typeface="Helvetica"/>
            </a:endParaRPr>
          </a:p>
          <a:p>
            <a:endParaRPr lang="en-GB" sz="2000" noProof="0" dirty="0">
              <a:solidFill>
                <a:srgbClr val="004286"/>
              </a:solidFill>
              <a:latin typeface="Work Sans"/>
              <a:ea typeface="Calibri"/>
              <a:cs typeface="Helvetica"/>
            </a:endParaRPr>
          </a:p>
          <a:p>
            <a:endParaRPr lang="en-GB" sz="2000" noProof="0" dirty="0">
              <a:solidFill>
                <a:srgbClr val="004286"/>
              </a:solidFill>
              <a:latin typeface="Work Sans"/>
              <a:ea typeface="Calibri"/>
              <a:cs typeface="Helvetica"/>
            </a:endParaRPr>
          </a:p>
          <a:p>
            <a:endParaRPr lang="en-GB" sz="2300" noProof="0" dirty="0">
              <a:solidFill>
                <a:srgbClr val="004286"/>
              </a:solidFill>
              <a:latin typeface="Roboto Slab Bold"/>
              <a:ea typeface="Roboto Slab Bold"/>
              <a:cs typeface="Roboto Slab Bold"/>
            </a:endParaRPr>
          </a:p>
        </p:txBody>
      </p:sp>
      <p:pic>
        <p:nvPicPr>
          <p:cNvPr id="6" name="Immagine 5" descr="EN-Funded by the EU-POS 10cm.jpg">
            <a:extLst>
              <a:ext uri="{FF2B5EF4-FFF2-40B4-BE49-F238E27FC236}">
                <a16:creationId xmlns:a16="http://schemas.microsoft.com/office/drawing/2014/main" id="{01F894FC-BA63-E933-BE73-1645C22B163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423398" y="6150122"/>
            <a:ext cx="2328334" cy="488517"/>
          </a:xfrm>
          <a:prstGeom prst="rect">
            <a:avLst/>
          </a:prstGeom>
        </p:spPr>
      </p:pic>
      <p:sp>
        <p:nvSpPr>
          <p:cNvPr id="12" name="Rettangolo 11">
            <a:extLst>
              <a:ext uri="{FF2B5EF4-FFF2-40B4-BE49-F238E27FC236}">
                <a16:creationId xmlns:a16="http://schemas.microsoft.com/office/drawing/2014/main" id="{97D957B3-B33B-3234-2FDD-ADB47C2D0725}"/>
              </a:ext>
            </a:extLst>
          </p:cNvPr>
          <p:cNvSpPr/>
          <p:nvPr/>
        </p:nvSpPr>
        <p:spPr>
          <a:xfrm>
            <a:off x="4660900" y="1"/>
            <a:ext cx="2781300" cy="863600"/>
          </a:xfrm>
          <a:prstGeom prst="rect">
            <a:avLst/>
          </a:prstGeom>
          <a:solidFill>
            <a:srgbClr val="CD0057"/>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noProof="0" dirty="0"/>
          </a:p>
        </p:txBody>
      </p:sp>
      <p:pic>
        <p:nvPicPr>
          <p:cNvPr id="13" name="Immagine 12" descr="beli logotip.eps">
            <a:extLst>
              <a:ext uri="{FF2B5EF4-FFF2-40B4-BE49-F238E27FC236}">
                <a16:creationId xmlns:a16="http://schemas.microsoft.com/office/drawing/2014/main" id="{63158A7D-2642-2018-E788-69DD991B445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869926" y="341834"/>
            <a:ext cx="2419790" cy="336527"/>
          </a:xfrm>
          <a:prstGeom prst="rect">
            <a:avLst/>
          </a:prstGeom>
        </p:spPr>
      </p:pic>
      <p:cxnSp>
        <p:nvCxnSpPr>
          <p:cNvPr id="14" name="Connettore 1 13">
            <a:extLst>
              <a:ext uri="{FF2B5EF4-FFF2-40B4-BE49-F238E27FC236}">
                <a16:creationId xmlns:a16="http://schemas.microsoft.com/office/drawing/2014/main" id="{B4CC7363-31D2-5383-8730-D5905D5F6755}"/>
              </a:ext>
            </a:extLst>
          </p:cNvPr>
          <p:cNvCxnSpPr/>
          <p:nvPr/>
        </p:nvCxnSpPr>
        <p:spPr>
          <a:xfrm>
            <a:off x="524933" y="6045200"/>
            <a:ext cx="11125200" cy="0"/>
          </a:xfrm>
          <a:prstGeom prst="line">
            <a:avLst/>
          </a:prstGeom>
          <a:ln>
            <a:solidFill>
              <a:srgbClr val="004286"/>
            </a:solidFill>
          </a:ln>
        </p:spPr>
        <p:style>
          <a:lnRef idx="2">
            <a:schemeClr val="accent1"/>
          </a:lnRef>
          <a:fillRef idx="0">
            <a:schemeClr val="accent1"/>
          </a:fillRef>
          <a:effectRef idx="1">
            <a:schemeClr val="accent1"/>
          </a:effectRef>
          <a:fontRef idx="minor">
            <a:schemeClr val="tx1"/>
          </a:fontRef>
        </p:style>
      </p:cxnSp>
      <p:sp>
        <p:nvSpPr>
          <p:cNvPr id="15" name="Ovale 14">
            <a:extLst>
              <a:ext uri="{FF2B5EF4-FFF2-40B4-BE49-F238E27FC236}">
                <a16:creationId xmlns:a16="http://schemas.microsoft.com/office/drawing/2014/main" id="{1D06C78E-D612-DE83-7109-8C7DEBDEB404}"/>
              </a:ext>
            </a:extLst>
          </p:cNvPr>
          <p:cNvSpPr/>
          <p:nvPr/>
        </p:nvSpPr>
        <p:spPr>
          <a:xfrm>
            <a:off x="499533" y="6002867"/>
            <a:ext cx="71966" cy="71966"/>
          </a:xfrm>
          <a:prstGeom prst="ellipse">
            <a:avLst/>
          </a:prstGeom>
          <a:solidFill>
            <a:srgbClr val="004286"/>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noProof="0" dirty="0"/>
          </a:p>
        </p:txBody>
      </p:sp>
      <p:sp>
        <p:nvSpPr>
          <p:cNvPr id="16" name="Ovale 15">
            <a:extLst>
              <a:ext uri="{FF2B5EF4-FFF2-40B4-BE49-F238E27FC236}">
                <a16:creationId xmlns:a16="http://schemas.microsoft.com/office/drawing/2014/main" id="{1A2F8078-B22F-E38B-ACC7-BB09F5007063}"/>
              </a:ext>
            </a:extLst>
          </p:cNvPr>
          <p:cNvSpPr/>
          <p:nvPr/>
        </p:nvSpPr>
        <p:spPr>
          <a:xfrm>
            <a:off x="11616265" y="6011334"/>
            <a:ext cx="71966" cy="71966"/>
          </a:xfrm>
          <a:prstGeom prst="ellipse">
            <a:avLst/>
          </a:prstGeom>
          <a:solidFill>
            <a:srgbClr val="004286"/>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noProof="0" dirty="0"/>
          </a:p>
        </p:txBody>
      </p:sp>
      <p:pic>
        <p:nvPicPr>
          <p:cNvPr id="5" name="Picture 2" descr="Spring School 2019">
            <a:extLst>
              <a:ext uri="{FF2B5EF4-FFF2-40B4-BE49-F238E27FC236}">
                <a16:creationId xmlns:a16="http://schemas.microsoft.com/office/drawing/2014/main" id="{E9E6E9E5-BFF5-7C46-02DA-3563DC9AE882}"/>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61435" y="6002867"/>
            <a:ext cx="1267968" cy="77019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620051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1AC65D6-F6C0-F8D4-62A4-63B9320C57E6}"/>
            </a:ext>
          </a:extLst>
        </p:cNvPr>
        <p:cNvGrpSpPr/>
        <p:nvPr/>
      </p:nvGrpSpPr>
      <p:grpSpPr>
        <a:xfrm>
          <a:off x="0" y="0"/>
          <a:ext cx="0" cy="0"/>
          <a:chOff x="0" y="0"/>
          <a:chExt cx="0" cy="0"/>
        </a:xfrm>
      </p:grpSpPr>
      <p:sp>
        <p:nvSpPr>
          <p:cNvPr id="2" name="Naslov 1">
            <a:extLst>
              <a:ext uri="{FF2B5EF4-FFF2-40B4-BE49-F238E27FC236}">
                <a16:creationId xmlns:a16="http://schemas.microsoft.com/office/drawing/2014/main" id="{7B3106D7-5736-E325-A6B6-B40E3D7BDA98}"/>
              </a:ext>
            </a:extLst>
          </p:cNvPr>
          <p:cNvSpPr>
            <a:spLocks noGrp="1"/>
          </p:cNvSpPr>
          <p:nvPr>
            <p:ph type="title"/>
          </p:nvPr>
        </p:nvSpPr>
        <p:spPr>
          <a:xfrm>
            <a:off x="838200" y="452213"/>
            <a:ext cx="10515600" cy="1325563"/>
          </a:xfrm>
        </p:spPr>
        <p:txBody>
          <a:bodyPr>
            <a:normAutofit/>
          </a:bodyPr>
          <a:lstStyle/>
          <a:p>
            <a:r>
              <a:rPr lang="en-GB" sz="4800" b="1" noProof="0" dirty="0">
                <a:solidFill>
                  <a:srgbClr val="CD0057"/>
                </a:solidFill>
                <a:latin typeface="Work Sans"/>
                <a:cs typeface="Sacramento"/>
              </a:rPr>
              <a:t>Theatre clubs </a:t>
            </a:r>
          </a:p>
        </p:txBody>
      </p:sp>
      <p:sp>
        <p:nvSpPr>
          <p:cNvPr id="3" name="Označba mesta vsebine 2">
            <a:extLst>
              <a:ext uri="{FF2B5EF4-FFF2-40B4-BE49-F238E27FC236}">
                <a16:creationId xmlns:a16="http://schemas.microsoft.com/office/drawing/2014/main" id="{9644E008-A82B-3503-E399-BABF49C10214}"/>
              </a:ext>
            </a:extLst>
          </p:cNvPr>
          <p:cNvSpPr>
            <a:spLocks noGrp="1"/>
          </p:cNvSpPr>
          <p:nvPr>
            <p:ph sz="half" idx="1"/>
          </p:nvPr>
        </p:nvSpPr>
        <p:spPr/>
        <p:txBody>
          <a:bodyPr vert="horz" lIns="91440" tIns="45720" rIns="91440" bIns="45720" rtlCol="0" anchor="t">
            <a:normAutofit fontScale="92500" lnSpcReduction="10000"/>
          </a:bodyPr>
          <a:lstStyle/>
          <a:p>
            <a:pPr marL="0" indent="0">
              <a:buNone/>
            </a:pPr>
            <a:r>
              <a:rPr lang="en-GB" sz="2300" noProof="0" dirty="0">
                <a:solidFill>
                  <a:srgbClr val="004286"/>
                </a:solidFill>
                <a:latin typeface="Work Sans" pitchFamily="2" charset="77"/>
                <a:cs typeface="Roboto Slab Bold"/>
              </a:rPr>
              <a:t>Two theatre clubs: </a:t>
            </a:r>
            <a:endParaRPr lang="sl-SI" sz="2300" noProof="0" dirty="0">
              <a:solidFill>
                <a:srgbClr val="004286"/>
              </a:solidFill>
              <a:latin typeface="Work Sans" pitchFamily="2" charset="77"/>
              <a:cs typeface="Roboto Slab Bold"/>
            </a:endParaRPr>
          </a:p>
          <a:p>
            <a:r>
              <a:rPr lang="en-GB" sz="2300" noProof="0" dirty="0">
                <a:solidFill>
                  <a:srgbClr val="004286"/>
                </a:solidFill>
                <a:latin typeface="Work Sans" pitchFamily="2" charset="77"/>
                <a:cs typeface="Roboto Slab Bold"/>
              </a:rPr>
              <a:t>Maribor and </a:t>
            </a:r>
            <a:endParaRPr lang="sl-SI" sz="2300" noProof="0" dirty="0">
              <a:solidFill>
                <a:srgbClr val="004286"/>
              </a:solidFill>
              <a:latin typeface="Work Sans" pitchFamily="2" charset="77"/>
              <a:cs typeface="Roboto Slab Bold"/>
            </a:endParaRPr>
          </a:p>
          <a:p>
            <a:r>
              <a:rPr lang="en-GB" sz="2300" noProof="0" dirty="0">
                <a:solidFill>
                  <a:srgbClr val="004286"/>
                </a:solidFill>
                <a:latin typeface="Work Sans" pitchFamily="2" charset="77"/>
                <a:cs typeface="Roboto Slab Bold"/>
              </a:rPr>
              <a:t>Koper - lasting several months</a:t>
            </a:r>
            <a:r>
              <a:rPr lang="sl-SI" sz="2300" noProof="0" dirty="0">
                <a:solidFill>
                  <a:srgbClr val="004286"/>
                </a:solidFill>
                <a:latin typeface="Work Sans" pitchFamily="2" charset="77"/>
                <a:cs typeface="Roboto Slab Bold"/>
              </a:rPr>
              <a:t>, </a:t>
            </a:r>
            <a:r>
              <a:rPr lang="sl-SI" sz="2300" noProof="0" dirty="0" err="1">
                <a:solidFill>
                  <a:srgbClr val="004286"/>
                </a:solidFill>
                <a:latin typeface="Work Sans" pitchFamily="2" charset="77"/>
                <a:cs typeface="Roboto Slab Bold"/>
              </a:rPr>
              <a:t>ongoing</a:t>
            </a:r>
            <a:endParaRPr lang="en-GB" sz="2300" noProof="0" dirty="0">
              <a:solidFill>
                <a:srgbClr val="004286"/>
              </a:solidFill>
              <a:latin typeface="Work Sans" pitchFamily="2" charset="77"/>
              <a:cs typeface="Roboto Slab Bold"/>
            </a:endParaRPr>
          </a:p>
          <a:p>
            <a:endParaRPr lang="en-GB" sz="2300" noProof="0" dirty="0">
              <a:solidFill>
                <a:srgbClr val="004286"/>
              </a:solidFill>
              <a:latin typeface="Work Sans" pitchFamily="2" charset="77"/>
              <a:cs typeface="Roboto Slab Bold"/>
            </a:endParaRPr>
          </a:p>
          <a:p>
            <a:r>
              <a:rPr lang="en-GB" sz="2300" noProof="0" dirty="0">
                <a:solidFill>
                  <a:srgbClr val="004286"/>
                </a:solidFill>
                <a:latin typeface="Work Sans" pitchFamily="2" charset="77"/>
                <a:cs typeface="Roboto Slab Bold"/>
              </a:rPr>
              <a:t>Implemented by artistic partner </a:t>
            </a:r>
            <a:r>
              <a:rPr lang="en-GB" sz="2300" noProof="0" dirty="0" err="1">
                <a:solidFill>
                  <a:srgbClr val="004286"/>
                </a:solidFill>
                <a:latin typeface="Work Sans" pitchFamily="2" charset="77"/>
                <a:cs typeface="Roboto Slab Bold"/>
              </a:rPr>
              <a:t>Portret</a:t>
            </a:r>
            <a:endParaRPr lang="sl-SI" sz="2300" noProof="0" dirty="0">
              <a:solidFill>
                <a:srgbClr val="004286"/>
              </a:solidFill>
              <a:latin typeface="Work Sans" pitchFamily="2" charset="77"/>
              <a:cs typeface="Roboto Slab Bold"/>
            </a:endParaRPr>
          </a:p>
          <a:p>
            <a:endParaRPr lang="en-GB" sz="2300" noProof="0" dirty="0">
              <a:solidFill>
                <a:srgbClr val="004286"/>
              </a:solidFill>
              <a:latin typeface="Work Sans" pitchFamily="2" charset="77"/>
              <a:cs typeface="Roboto Slab Bold"/>
            </a:endParaRPr>
          </a:p>
          <a:p>
            <a:r>
              <a:rPr lang="en-GB" sz="2300" noProof="0" dirty="0">
                <a:solidFill>
                  <a:srgbClr val="004286"/>
                </a:solidFill>
                <a:latin typeface="Work Sans" pitchFamily="2" charset="77"/>
                <a:cs typeface="Roboto Slab Bold"/>
              </a:rPr>
              <a:t>Children aged between 10 and 15</a:t>
            </a:r>
          </a:p>
          <a:p>
            <a:r>
              <a:rPr lang="en-GB" sz="2300" noProof="0" dirty="0">
                <a:solidFill>
                  <a:srgbClr val="004286"/>
                </a:solidFill>
                <a:latin typeface="Work Sans" pitchFamily="2" charset="77"/>
                <a:cs typeface="Roboto Slab Bold"/>
              </a:rPr>
              <a:t>Collaborative development of school plays – from topic selection to performance </a:t>
            </a:r>
          </a:p>
          <a:p>
            <a:endParaRPr lang="en-GB" sz="2300" noProof="0" dirty="0">
              <a:solidFill>
                <a:srgbClr val="004286"/>
              </a:solidFill>
              <a:latin typeface="Work Sans" pitchFamily="2" charset="77"/>
              <a:cs typeface="Roboto Slab Bold"/>
            </a:endParaRPr>
          </a:p>
        </p:txBody>
      </p:sp>
      <p:pic>
        <p:nvPicPr>
          <p:cNvPr id="6" name="Immagine 5" descr="EN-Funded by the EU-POS 10cm.jpg">
            <a:extLst>
              <a:ext uri="{FF2B5EF4-FFF2-40B4-BE49-F238E27FC236}">
                <a16:creationId xmlns:a16="http://schemas.microsoft.com/office/drawing/2014/main" id="{536EB1C9-29DD-8FC5-B6AB-17E9530C8E0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423398" y="6150122"/>
            <a:ext cx="2328334" cy="488517"/>
          </a:xfrm>
          <a:prstGeom prst="rect">
            <a:avLst/>
          </a:prstGeom>
        </p:spPr>
      </p:pic>
      <p:sp>
        <p:nvSpPr>
          <p:cNvPr id="12" name="Rettangolo 11">
            <a:extLst>
              <a:ext uri="{FF2B5EF4-FFF2-40B4-BE49-F238E27FC236}">
                <a16:creationId xmlns:a16="http://schemas.microsoft.com/office/drawing/2014/main" id="{00F08352-D881-03B1-DE38-1DE997BC02B8}"/>
              </a:ext>
            </a:extLst>
          </p:cNvPr>
          <p:cNvSpPr/>
          <p:nvPr/>
        </p:nvSpPr>
        <p:spPr>
          <a:xfrm>
            <a:off x="4660900" y="1"/>
            <a:ext cx="2781300" cy="863600"/>
          </a:xfrm>
          <a:prstGeom prst="rect">
            <a:avLst/>
          </a:prstGeom>
          <a:solidFill>
            <a:srgbClr val="CD0057"/>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noProof="0" dirty="0"/>
          </a:p>
        </p:txBody>
      </p:sp>
      <p:pic>
        <p:nvPicPr>
          <p:cNvPr id="13" name="Immagine 12" descr="beli logotip.eps">
            <a:extLst>
              <a:ext uri="{FF2B5EF4-FFF2-40B4-BE49-F238E27FC236}">
                <a16:creationId xmlns:a16="http://schemas.microsoft.com/office/drawing/2014/main" id="{F76E97B5-3F52-548F-9B80-31BB407DEB8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869926" y="341834"/>
            <a:ext cx="2419790" cy="336527"/>
          </a:xfrm>
          <a:prstGeom prst="rect">
            <a:avLst/>
          </a:prstGeom>
        </p:spPr>
      </p:pic>
      <p:cxnSp>
        <p:nvCxnSpPr>
          <p:cNvPr id="14" name="Connettore 1 13">
            <a:extLst>
              <a:ext uri="{FF2B5EF4-FFF2-40B4-BE49-F238E27FC236}">
                <a16:creationId xmlns:a16="http://schemas.microsoft.com/office/drawing/2014/main" id="{03C53DBD-C1A8-F5D4-54AC-2405D1420DE6}"/>
              </a:ext>
            </a:extLst>
          </p:cNvPr>
          <p:cNvCxnSpPr/>
          <p:nvPr/>
        </p:nvCxnSpPr>
        <p:spPr>
          <a:xfrm>
            <a:off x="524933" y="6045200"/>
            <a:ext cx="11125200" cy="0"/>
          </a:xfrm>
          <a:prstGeom prst="line">
            <a:avLst/>
          </a:prstGeom>
          <a:ln>
            <a:solidFill>
              <a:srgbClr val="004286"/>
            </a:solidFill>
          </a:ln>
        </p:spPr>
        <p:style>
          <a:lnRef idx="2">
            <a:schemeClr val="accent1"/>
          </a:lnRef>
          <a:fillRef idx="0">
            <a:schemeClr val="accent1"/>
          </a:fillRef>
          <a:effectRef idx="1">
            <a:schemeClr val="accent1"/>
          </a:effectRef>
          <a:fontRef idx="minor">
            <a:schemeClr val="tx1"/>
          </a:fontRef>
        </p:style>
      </p:cxnSp>
      <p:sp>
        <p:nvSpPr>
          <p:cNvPr id="15" name="Ovale 14">
            <a:extLst>
              <a:ext uri="{FF2B5EF4-FFF2-40B4-BE49-F238E27FC236}">
                <a16:creationId xmlns:a16="http://schemas.microsoft.com/office/drawing/2014/main" id="{C9F87E6D-70BA-655F-65E4-9E07D6E140BF}"/>
              </a:ext>
            </a:extLst>
          </p:cNvPr>
          <p:cNvSpPr/>
          <p:nvPr/>
        </p:nvSpPr>
        <p:spPr>
          <a:xfrm>
            <a:off x="499533" y="6002867"/>
            <a:ext cx="71966" cy="71966"/>
          </a:xfrm>
          <a:prstGeom prst="ellipse">
            <a:avLst/>
          </a:prstGeom>
          <a:solidFill>
            <a:srgbClr val="004286"/>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noProof="0" dirty="0"/>
          </a:p>
        </p:txBody>
      </p:sp>
      <p:sp>
        <p:nvSpPr>
          <p:cNvPr id="16" name="Ovale 15">
            <a:extLst>
              <a:ext uri="{FF2B5EF4-FFF2-40B4-BE49-F238E27FC236}">
                <a16:creationId xmlns:a16="http://schemas.microsoft.com/office/drawing/2014/main" id="{BFDC32ED-F63B-5C9C-1AE0-5D6029E26FF9}"/>
              </a:ext>
            </a:extLst>
          </p:cNvPr>
          <p:cNvSpPr/>
          <p:nvPr/>
        </p:nvSpPr>
        <p:spPr>
          <a:xfrm>
            <a:off x="11616265" y="6011334"/>
            <a:ext cx="71966" cy="71966"/>
          </a:xfrm>
          <a:prstGeom prst="ellipse">
            <a:avLst/>
          </a:prstGeom>
          <a:solidFill>
            <a:srgbClr val="004286"/>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noProof="0" dirty="0"/>
          </a:p>
        </p:txBody>
      </p:sp>
      <p:pic>
        <p:nvPicPr>
          <p:cNvPr id="7" name="Picture 2" descr="Spring School 2019">
            <a:extLst>
              <a:ext uri="{FF2B5EF4-FFF2-40B4-BE49-F238E27FC236}">
                <a16:creationId xmlns:a16="http://schemas.microsoft.com/office/drawing/2014/main" id="{0D4CB4DD-97D8-6C58-C21A-D81E090D5F01}"/>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86835" y="6038850"/>
            <a:ext cx="1267968" cy="770192"/>
          </a:xfrm>
          <a:prstGeom prst="rect">
            <a:avLst/>
          </a:prstGeom>
          <a:noFill/>
          <a:extLst>
            <a:ext uri="{909E8E84-426E-40DD-AFC4-6F175D3DCCD1}">
              <a14:hiddenFill xmlns:a14="http://schemas.microsoft.com/office/drawing/2010/main">
                <a:solidFill>
                  <a:srgbClr val="FFFFFF"/>
                </a:solidFill>
              </a14:hiddenFill>
            </a:ext>
          </a:extLst>
        </p:spPr>
      </p:pic>
      <p:pic>
        <p:nvPicPr>
          <p:cNvPr id="17" name="Označba mesta vsebine 16" descr="Slika, ki vsebuje besede oblačila, zaprt prostor, obutev, zid&#10;&#10;Vsebina, ustvarjena z umetno inteligenco, morda ni pravilna.">
            <a:extLst>
              <a:ext uri="{FF2B5EF4-FFF2-40B4-BE49-F238E27FC236}">
                <a16:creationId xmlns:a16="http://schemas.microsoft.com/office/drawing/2014/main" id="{73440517-9D68-F8F6-C1FB-BF40AF85E34C}"/>
              </a:ext>
            </a:extLst>
          </p:cNvPr>
          <p:cNvPicPr>
            <a:picLocks noGrp="1" noChangeAspect="1"/>
          </p:cNvPicPr>
          <p:nvPr>
            <p:ph sz="half" idx="2"/>
          </p:nvPr>
        </p:nvPicPr>
        <p:blipFill>
          <a:blip r:embed="rId6">
            <a:extLst>
              <a:ext uri="{28A0092B-C50C-407E-A947-70E740481C1C}">
                <a14:useLocalDpi xmlns:a14="http://schemas.microsoft.com/office/drawing/2010/main" val="0"/>
              </a:ext>
            </a:extLst>
          </a:blip>
          <a:srcRect r="2488" b="7483"/>
          <a:stretch/>
        </p:blipFill>
        <p:spPr>
          <a:xfrm>
            <a:off x="6435950" y="1206775"/>
            <a:ext cx="4808996" cy="4562652"/>
          </a:xfrm>
        </p:spPr>
      </p:pic>
      <p:sp>
        <p:nvSpPr>
          <p:cNvPr id="4" name="PoljeZBesedilom 3">
            <a:extLst>
              <a:ext uri="{FF2B5EF4-FFF2-40B4-BE49-F238E27FC236}">
                <a16:creationId xmlns:a16="http://schemas.microsoft.com/office/drawing/2014/main" id="{4AEBFD74-30AD-4EF7-89D8-20B2507334C3}"/>
              </a:ext>
            </a:extLst>
          </p:cNvPr>
          <p:cNvSpPr txBox="1"/>
          <p:nvPr/>
        </p:nvSpPr>
        <p:spPr>
          <a:xfrm>
            <a:off x="6455227" y="6171894"/>
            <a:ext cx="2449287" cy="369332"/>
          </a:xfrm>
          <a:prstGeom prst="rect">
            <a:avLst/>
          </a:prstGeom>
          <a:noFill/>
        </p:spPr>
        <p:txBody>
          <a:bodyPr wrap="square" rtlCol="0">
            <a:spAutoFit/>
          </a:bodyPr>
          <a:lstStyle/>
          <a:p>
            <a:r>
              <a:rPr lang="sl-SI" dirty="0" err="1">
                <a:solidFill>
                  <a:srgbClr val="004286"/>
                </a:solidFill>
                <a:latin typeface="Work Sans" pitchFamily="2" charset="-18"/>
              </a:rPr>
              <a:t>Photo</a:t>
            </a:r>
            <a:r>
              <a:rPr lang="sl-SI" dirty="0">
                <a:solidFill>
                  <a:srgbClr val="004286"/>
                </a:solidFill>
                <a:latin typeface="Work Sans" pitchFamily="2" charset="-18"/>
              </a:rPr>
              <a:t>: Maja Zadel</a:t>
            </a:r>
          </a:p>
        </p:txBody>
      </p:sp>
    </p:spTree>
    <p:extLst>
      <p:ext uri="{BB962C8B-B14F-4D97-AF65-F5344CB8AC3E}">
        <p14:creationId xmlns:p14="http://schemas.microsoft.com/office/powerpoint/2010/main" val="342984005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B93EAD5-4089-8CFA-8D3C-E12E52CE2B5F}"/>
            </a:ext>
          </a:extLst>
        </p:cNvPr>
        <p:cNvGrpSpPr/>
        <p:nvPr/>
      </p:nvGrpSpPr>
      <p:grpSpPr>
        <a:xfrm>
          <a:off x="0" y="0"/>
          <a:ext cx="0" cy="0"/>
          <a:chOff x="0" y="0"/>
          <a:chExt cx="0" cy="0"/>
        </a:xfrm>
      </p:grpSpPr>
      <p:sp>
        <p:nvSpPr>
          <p:cNvPr id="2" name="Naslov 1">
            <a:extLst>
              <a:ext uri="{FF2B5EF4-FFF2-40B4-BE49-F238E27FC236}">
                <a16:creationId xmlns:a16="http://schemas.microsoft.com/office/drawing/2014/main" id="{6A9BDA57-4D3E-593A-15A1-B163ECC346AA}"/>
              </a:ext>
            </a:extLst>
          </p:cNvPr>
          <p:cNvSpPr>
            <a:spLocks noGrp="1"/>
          </p:cNvSpPr>
          <p:nvPr>
            <p:ph type="title"/>
          </p:nvPr>
        </p:nvSpPr>
        <p:spPr>
          <a:xfrm>
            <a:off x="838199" y="781620"/>
            <a:ext cx="10646229" cy="1491308"/>
          </a:xfrm>
        </p:spPr>
        <p:txBody>
          <a:bodyPr>
            <a:normAutofit fontScale="90000"/>
          </a:bodyPr>
          <a:lstStyle/>
          <a:p>
            <a:br>
              <a:rPr lang="en-GB" sz="4800" b="1" noProof="0" dirty="0">
                <a:solidFill>
                  <a:srgbClr val="CD0057"/>
                </a:solidFill>
                <a:latin typeface="Work Sans"/>
                <a:cs typeface="Sacramento"/>
              </a:rPr>
            </a:br>
            <a:r>
              <a:rPr lang="sl-SI" sz="3600" b="1" noProof="0" dirty="0">
                <a:solidFill>
                  <a:srgbClr val="CD0057"/>
                </a:solidFill>
                <a:latin typeface="Work Sans"/>
                <a:cs typeface="Sacramento"/>
              </a:rPr>
              <a:t>Q1: </a:t>
            </a:r>
            <a:r>
              <a:rPr lang="en-GB" sz="3600" b="1" noProof="0" dirty="0">
                <a:solidFill>
                  <a:srgbClr val="CD0057"/>
                </a:solidFill>
                <a:latin typeface="Work Sans"/>
                <a:cs typeface="Sacramento"/>
              </a:rPr>
              <a:t>Children as co-producers of knowledge and </a:t>
            </a:r>
            <a:r>
              <a:rPr lang="sl-SI" sz="3600" b="1" noProof="0" dirty="0">
                <a:solidFill>
                  <a:srgbClr val="CD0057"/>
                </a:solidFill>
                <a:latin typeface="Work Sans"/>
                <a:cs typeface="Sacramento"/>
              </a:rPr>
              <a:t>ABM</a:t>
            </a:r>
            <a:r>
              <a:rPr lang="en-GB" sz="3600" b="1" noProof="0" dirty="0">
                <a:solidFill>
                  <a:srgbClr val="CD0057"/>
                </a:solidFill>
                <a:latin typeface="Work Sans"/>
                <a:cs typeface="Sacramento"/>
              </a:rPr>
              <a:t> enhancing their participation and expression</a:t>
            </a:r>
            <a:br>
              <a:rPr lang="en-GB" sz="4000" b="1" noProof="0" dirty="0">
                <a:solidFill>
                  <a:srgbClr val="CD0057"/>
                </a:solidFill>
                <a:latin typeface="Work Sans"/>
                <a:cs typeface="Sacramento"/>
              </a:rPr>
            </a:br>
            <a:endParaRPr lang="en-GB" sz="4000" b="1" noProof="0" dirty="0">
              <a:solidFill>
                <a:srgbClr val="CD0057"/>
              </a:solidFill>
              <a:latin typeface="Work Sans"/>
              <a:cs typeface="Sacramento"/>
            </a:endParaRPr>
          </a:p>
        </p:txBody>
      </p:sp>
      <p:sp>
        <p:nvSpPr>
          <p:cNvPr id="3" name="Označba mesta vsebine 2">
            <a:extLst>
              <a:ext uri="{FF2B5EF4-FFF2-40B4-BE49-F238E27FC236}">
                <a16:creationId xmlns:a16="http://schemas.microsoft.com/office/drawing/2014/main" id="{3A7FBC05-35B8-3869-DA85-60553A3DE5A3}"/>
              </a:ext>
            </a:extLst>
          </p:cNvPr>
          <p:cNvSpPr>
            <a:spLocks noGrp="1"/>
          </p:cNvSpPr>
          <p:nvPr>
            <p:ph sz="half" idx="1"/>
          </p:nvPr>
        </p:nvSpPr>
        <p:spPr>
          <a:xfrm>
            <a:off x="838200" y="2290763"/>
            <a:ext cx="5181600" cy="3886200"/>
          </a:xfrm>
        </p:spPr>
        <p:txBody>
          <a:bodyPr vert="horz" lIns="91440" tIns="45720" rIns="91440" bIns="45720" rtlCol="0" anchor="t">
            <a:normAutofit lnSpcReduction="10000"/>
          </a:bodyPr>
          <a:lstStyle/>
          <a:p>
            <a:endParaRPr lang="en-GB" sz="2300" noProof="0" dirty="0">
              <a:solidFill>
                <a:srgbClr val="004286"/>
              </a:solidFill>
              <a:latin typeface="Work Sans"/>
              <a:ea typeface="Red Hat Text Medium"/>
              <a:cs typeface="Red Hat Text Medium"/>
            </a:endParaRPr>
          </a:p>
          <a:p>
            <a:r>
              <a:rPr lang="en-GB" sz="2300" noProof="0" dirty="0">
                <a:solidFill>
                  <a:srgbClr val="004286"/>
                </a:solidFill>
                <a:latin typeface="Work Sans"/>
                <a:ea typeface="Red Hat Text Medium"/>
                <a:cs typeface="Red Hat Text Medium"/>
              </a:rPr>
              <a:t>Topic selection – use of drawing and mapping, discussion, cutting and pasting from magazines – in groups </a:t>
            </a:r>
            <a:endParaRPr lang="sl-SI" sz="2300" noProof="0" dirty="0">
              <a:solidFill>
                <a:srgbClr val="004286"/>
              </a:solidFill>
              <a:latin typeface="Work Sans"/>
              <a:ea typeface="Red Hat Text Medium"/>
              <a:cs typeface="Red Hat Text Medium"/>
            </a:endParaRPr>
          </a:p>
          <a:p>
            <a:r>
              <a:rPr lang="en-GB" sz="2300" dirty="0">
                <a:solidFill>
                  <a:srgbClr val="004286"/>
                </a:solidFill>
                <a:latin typeface="Work Sans"/>
                <a:ea typeface="Red Hat Text Medium"/>
                <a:cs typeface="Red Hat Text Medium"/>
              </a:rPr>
              <a:t>Discussions with children: a place to socialise, play, express their voices, interests, identities</a:t>
            </a:r>
          </a:p>
          <a:p>
            <a:r>
              <a:rPr lang="sl-SI" sz="2300" noProof="0" dirty="0" err="1">
                <a:solidFill>
                  <a:srgbClr val="004286"/>
                </a:solidFill>
                <a:latin typeface="Work Sans"/>
                <a:ea typeface="Red Hat Text Medium"/>
                <a:cs typeface="Red Hat Text Medium"/>
              </a:rPr>
              <a:t>Observations</a:t>
            </a:r>
            <a:r>
              <a:rPr lang="sl-SI" sz="2300" noProof="0" dirty="0">
                <a:solidFill>
                  <a:srgbClr val="004286"/>
                </a:solidFill>
                <a:latin typeface="Work Sans"/>
                <a:ea typeface="Red Hat Text Medium"/>
                <a:cs typeface="Red Hat Text Medium"/>
              </a:rPr>
              <a:t>: </a:t>
            </a:r>
            <a:r>
              <a:rPr lang="en-GB" sz="2300" noProof="0" dirty="0">
                <a:solidFill>
                  <a:srgbClr val="004286"/>
                </a:solidFill>
                <a:latin typeface="Work Sans"/>
                <a:ea typeface="Red Hat Text Medium"/>
                <a:cs typeface="Red Hat Text Medium"/>
              </a:rPr>
              <a:t>Art-based activities as enjoyable, spontaneous</a:t>
            </a:r>
            <a:r>
              <a:rPr lang="sl-SI" sz="2300" noProof="0" dirty="0">
                <a:solidFill>
                  <a:srgbClr val="004286"/>
                </a:solidFill>
                <a:latin typeface="Work Sans"/>
                <a:ea typeface="Red Hat Text Medium"/>
                <a:cs typeface="Red Hat Text Medium"/>
              </a:rPr>
              <a:t> (&amp; </a:t>
            </a:r>
            <a:r>
              <a:rPr lang="sl-SI" sz="2300" noProof="0" dirty="0" err="1">
                <a:solidFill>
                  <a:srgbClr val="004286"/>
                </a:solidFill>
                <a:latin typeface="Work Sans"/>
                <a:ea typeface="Red Hat Text Medium"/>
                <a:cs typeface="Red Hat Text Medium"/>
              </a:rPr>
              <a:t>bodily</a:t>
            </a:r>
            <a:r>
              <a:rPr lang="sl-SI" sz="2300" noProof="0" dirty="0">
                <a:solidFill>
                  <a:srgbClr val="004286"/>
                </a:solidFill>
                <a:latin typeface="Work Sans"/>
                <a:ea typeface="Red Hat Text Medium"/>
                <a:cs typeface="Red Hat Text Medium"/>
              </a:rPr>
              <a:t>)</a:t>
            </a:r>
            <a:endParaRPr lang="en-GB" sz="2300" noProof="0" dirty="0">
              <a:solidFill>
                <a:srgbClr val="004286"/>
              </a:solidFill>
              <a:latin typeface="Work Sans"/>
              <a:ea typeface="Red Hat Text Medium"/>
              <a:cs typeface="Red Hat Text Medium"/>
            </a:endParaRPr>
          </a:p>
          <a:p>
            <a:endParaRPr lang="en-GB" sz="2300" noProof="0" dirty="0">
              <a:solidFill>
                <a:srgbClr val="004286"/>
              </a:solidFill>
              <a:latin typeface="Work Sans"/>
              <a:ea typeface="Red Hat Text Medium"/>
              <a:cs typeface="Red Hat Text Medium"/>
            </a:endParaRPr>
          </a:p>
        </p:txBody>
      </p:sp>
      <p:pic>
        <p:nvPicPr>
          <p:cNvPr id="6" name="Immagine 5" descr="EN-Funded by the EU-POS 10cm.jpg">
            <a:extLst>
              <a:ext uri="{FF2B5EF4-FFF2-40B4-BE49-F238E27FC236}">
                <a16:creationId xmlns:a16="http://schemas.microsoft.com/office/drawing/2014/main" id="{7F31CD09-BF4E-2205-24AD-BAB97D3ADE5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423398" y="6150122"/>
            <a:ext cx="2328334" cy="488517"/>
          </a:xfrm>
          <a:prstGeom prst="rect">
            <a:avLst/>
          </a:prstGeom>
        </p:spPr>
      </p:pic>
      <p:sp>
        <p:nvSpPr>
          <p:cNvPr id="12" name="Rettangolo 11">
            <a:extLst>
              <a:ext uri="{FF2B5EF4-FFF2-40B4-BE49-F238E27FC236}">
                <a16:creationId xmlns:a16="http://schemas.microsoft.com/office/drawing/2014/main" id="{19B38F90-3BB4-D29B-F3E5-0A4EB5EECEB2}"/>
              </a:ext>
            </a:extLst>
          </p:cNvPr>
          <p:cNvSpPr/>
          <p:nvPr/>
        </p:nvSpPr>
        <p:spPr>
          <a:xfrm>
            <a:off x="4660900" y="1"/>
            <a:ext cx="2781300" cy="863600"/>
          </a:xfrm>
          <a:prstGeom prst="rect">
            <a:avLst/>
          </a:prstGeom>
          <a:solidFill>
            <a:srgbClr val="CD0057"/>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noProof="0" dirty="0"/>
          </a:p>
        </p:txBody>
      </p:sp>
      <p:pic>
        <p:nvPicPr>
          <p:cNvPr id="13" name="Immagine 12" descr="beli logotip.eps">
            <a:extLst>
              <a:ext uri="{FF2B5EF4-FFF2-40B4-BE49-F238E27FC236}">
                <a16:creationId xmlns:a16="http://schemas.microsoft.com/office/drawing/2014/main" id="{21CD6E69-4F04-2A7A-40B6-E1D6168A496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869926" y="341834"/>
            <a:ext cx="2419790" cy="336527"/>
          </a:xfrm>
          <a:prstGeom prst="rect">
            <a:avLst/>
          </a:prstGeom>
        </p:spPr>
      </p:pic>
      <p:cxnSp>
        <p:nvCxnSpPr>
          <p:cNvPr id="14" name="Connettore 1 13">
            <a:extLst>
              <a:ext uri="{FF2B5EF4-FFF2-40B4-BE49-F238E27FC236}">
                <a16:creationId xmlns:a16="http://schemas.microsoft.com/office/drawing/2014/main" id="{6EFA1179-8457-41FA-F20E-18B65632DD26}"/>
              </a:ext>
            </a:extLst>
          </p:cNvPr>
          <p:cNvCxnSpPr/>
          <p:nvPr/>
        </p:nvCxnSpPr>
        <p:spPr>
          <a:xfrm>
            <a:off x="524933" y="6045200"/>
            <a:ext cx="11125200" cy="0"/>
          </a:xfrm>
          <a:prstGeom prst="line">
            <a:avLst/>
          </a:prstGeom>
          <a:ln>
            <a:solidFill>
              <a:srgbClr val="004286"/>
            </a:solidFill>
          </a:ln>
        </p:spPr>
        <p:style>
          <a:lnRef idx="2">
            <a:schemeClr val="accent1"/>
          </a:lnRef>
          <a:fillRef idx="0">
            <a:schemeClr val="accent1"/>
          </a:fillRef>
          <a:effectRef idx="1">
            <a:schemeClr val="accent1"/>
          </a:effectRef>
          <a:fontRef idx="minor">
            <a:schemeClr val="tx1"/>
          </a:fontRef>
        </p:style>
      </p:cxnSp>
      <p:sp>
        <p:nvSpPr>
          <p:cNvPr id="15" name="Ovale 14">
            <a:extLst>
              <a:ext uri="{FF2B5EF4-FFF2-40B4-BE49-F238E27FC236}">
                <a16:creationId xmlns:a16="http://schemas.microsoft.com/office/drawing/2014/main" id="{9A99E5BF-6AE3-82F8-0A1D-33F078A44BBD}"/>
              </a:ext>
            </a:extLst>
          </p:cNvPr>
          <p:cNvSpPr/>
          <p:nvPr/>
        </p:nvSpPr>
        <p:spPr>
          <a:xfrm>
            <a:off x="499533" y="6002867"/>
            <a:ext cx="71966" cy="71966"/>
          </a:xfrm>
          <a:prstGeom prst="ellipse">
            <a:avLst/>
          </a:prstGeom>
          <a:solidFill>
            <a:srgbClr val="004286"/>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noProof="0" dirty="0"/>
          </a:p>
        </p:txBody>
      </p:sp>
      <p:sp>
        <p:nvSpPr>
          <p:cNvPr id="16" name="Ovale 15">
            <a:extLst>
              <a:ext uri="{FF2B5EF4-FFF2-40B4-BE49-F238E27FC236}">
                <a16:creationId xmlns:a16="http://schemas.microsoft.com/office/drawing/2014/main" id="{ACA41F7D-95D0-4EB5-06C0-9384E9E63858}"/>
              </a:ext>
            </a:extLst>
          </p:cNvPr>
          <p:cNvSpPr/>
          <p:nvPr/>
        </p:nvSpPr>
        <p:spPr>
          <a:xfrm>
            <a:off x="11616265" y="6011334"/>
            <a:ext cx="71966" cy="71966"/>
          </a:xfrm>
          <a:prstGeom prst="ellipse">
            <a:avLst/>
          </a:prstGeom>
          <a:solidFill>
            <a:srgbClr val="004286"/>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noProof="0" dirty="0"/>
          </a:p>
        </p:txBody>
      </p:sp>
      <p:pic>
        <p:nvPicPr>
          <p:cNvPr id="7" name="Picture 2" descr="Spring School 2019">
            <a:extLst>
              <a:ext uri="{FF2B5EF4-FFF2-40B4-BE49-F238E27FC236}">
                <a16:creationId xmlns:a16="http://schemas.microsoft.com/office/drawing/2014/main" id="{903F1606-365F-4D97-4D14-92FE978C694D}"/>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86835" y="6038850"/>
            <a:ext cx="1267968" cy="770192"/>
          </a:xfrm>
          <a:prstGeom prst="rect">
            <a:avLst/>
          </a:prstGeom>
          <a:noFill/>
          <a:extLst>
            <a:ext uri="{909E8E84-426E-40DD-AFC4-6F175D3DCCD1}">
              <a14:hiddenFill xmlns:a14="http://schemas.microsoft.com/office/drawing/2010/main">
                <a:solidFill>
                  <a:srgbClr val="FFFFFF"/>
                </a:solidFill>
              </a14:hiddenFill>
            </a:ext>
          </a:extLst>
        </p:spPr>
      </p:pic>
      <p:pic>
        <p:nvPicPr>
          <p:cNvPr id="8" name="Označba mesta vsebine 7" descr="Slika, ki vsebuje besede oblačila, oseba, ženska, dekle&#10;&#10;Vsebina, ustvarjena z umetno inteligenco, morda ni pravilna.">
            <a:extLst>
              <a:ext uri="{FF2B5EF4-FFF2-40B4-BE49-F238E27FC236}">
                <a16:creationId xmlns:a16="http://schemas.microsoft.com/office/drawing/2014/main" id="{60A60A55-66E8-F158-3901-254E4FDA0246}"/>
              </a:ext>
            </a:extLst>
          </p:cNvPr>
          <p:cNvPicPr>
            <a:picLocks noGrp="1" noChangeAspect="1"/>
          </p:cNvPicPr>
          <p:nvPr>
            <p:ph sz="half" idx="2"/>
          </p:nvPr>
        </p:nvPicPr>
        <p:blipFill>
          <a:blip r:embed="rId6">
            <a:extLst>
              <a:ext uri="{28A0092B-C50C-407E-A947-70E740481C1C}">
                <a14:useLocalDpi xmlns:a14="http://schemas.microsoft.com/office/drawing/2010/main" val="0"/>
              </a:ext>
            </a:extLst>
          </a:blip>
          <a:stretch>
            <a:fillRect/>
          </a:stretch>
        </p:blipFill>
        <p:spPr>
          <a:xfrm>
            <a:off x="6172200" y="2079966"/>
            <a:ext cx="5181600" cy="3886200"/>
          </a:xfrm>
        </p:spPr>
      </p:pic>
      <p:sp>
        <p:nvSpPr>
          <p:cNvPr id="4" name="PoljeZBesedilom 3">
            <a:extLst>
              <a:ext uri="{FF2B5EF4-FFF2-40B4-BE49-F238E27FC236}">
                <a16:creationId xmlns:a16="http://schemas.microsoft.com/office/drawing/2014/main" id="{93FF399C-C855-F7F7-2CE0-BDD52F957757}"/>
              </a:ext>
            </a:extLst>
          </p:cNvPr>
          <p:cNvSpPr txBox="1"/>
          <p:nvPr/>
        </p:nvSpPr>
        <p:spPr>
          <a:xfrm>
            <a:off x="6422569" y="6150122"/>
            <a:ext cx="2122715" cy="369332"/>
          </a:xfrm>
          <a:prstGeom prst="rect">
            <a:avLst/>
          </a:prstGeom>
          <a:noFill/>
        </p:spPr>
        <p:txBody>
          <a:bodyPr wrap="square" rtlCol="0">
            <a:spAutoFit/>
          </a:bodyPr>
          <a:lstStyle/>
          <a:p>
            <a:r>
              <a:rPr lang="sl-SI" dirty="0" err="1">
                <a:solidFill>
                  <a:srgbClr val="004286"/>
                </a:solidFill>
                <a:latin typeface="Work Sans" pitchFamily="2" charset="-18"/>
              </a:rPr>
              <a:t>Photo</a:t>
            </a:r>
            <a:r>
              <a:rPr lang="sl-SI" dirty="0">
                <a:solidFill>
                  <a:srgbClr val="004286"/>
                </a:solidFill>
                <a:latin typeface="Work Sans" pitchFamily="2" charset="-18"/>
              </a:rPr>
              <a:t>: Tina Rataj</a:t>
            </a:r>
          </a:p>
        </p:txBody>
      </p:sp>
    </p:spTree>
    <p:extLst>
      <p:ext uri="{BB962C8B-B14F-4D97-AF65-F5344CB8AC3E}">
        <p14:creationId xmlns:p14="http://schemas.microsoft.com/office/powerpoint/2010/main" val="3049364523"/>
      </p:ext>
    </p:extLst>
  </p:cSld>
  <p:clrMapOvr>
    <a:masterClrMapping/>
  </p:clrMapOvr>
</p:sld>
</file>

<file path=ppt/theme/theme1.xml><?xml version="1.0" encoding="utf-8"?>
<a:theme xmlns:a="http://schemas.openxmlformats.org/drawingml/2006/main" name="Officeova tema">
  <a:themeElements>
    <a:clrScheme name="Pisarna">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Pisarna">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Pisarna">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5c2f6b76-f046-4e98-8f99-11cd06a68184" xsi:nil="true"/>
    <lcf76f155ced4ddcb4097134ff3c332f xmlns="3ca3352e-2e10-41eb-9ce9-cda720aac092">
      <Terms xmlns="http://schemas.microsoft.com/office/infopath/2007/PartnerControls"/>
    </lcf76f155ced4ddcb4097134ff3c332f>
  </documentManagement>
</p:properties>
</file>

<file path=customXml/item2.xml><?xml version="1.0" encoding="utf-8"?>
<ct:contentTypeSchema xmlns:ct="http://schemas.microsoft.com/office/2006/metadata/contentType" xmlns:ma="http://schemas.microsoft.com/office/2006/metadata/properties/metaAttributes" ct:_="" ma:_="" ma:contentTypeName="Dokument" ma:contentTypeID="0x01010041C18EC0542D7D4EAEA39B02006D51E2" ma:contentTypeVersion="14" ma:contentTypeDescription="Opret et nyt dokument." ma:contentTypeScope="" ma:versionID="d4b1269be7528a0787650cea5921b7f3">
  <xsd:schema xmlns:xsd="http://www.w3.org/2001/XMLSchema" xmlns:xs="http://www.w3.org/2001/XMLSchema" xmlns:p="http://schemas.microsoft.com/office/2006/metadata/properties" xmlns:ns2="3ca3352e-2e10-41eb-9ce9-cda720aac092" xmlns:ns3="5c2f6b76-f046-4e98-8f99-11cd06a68184" targetNamespace="http://schemas.microsoft.com/office/2006/metadata/properties" ma:root="true" ma:fieldsID="88d1f1bac422996c9421d2e17ebb207a" ns2:_="" ns3:_="">
    <xsd:import namespace="3ca3352e-2e10-41eb-9ce9-cda720aac092"/>
    <xsd:import namespace="5c2f6b76-f046-4e98-8f99-11cd06a68184"/>
    <xsd:element name="properties">
      <xsd:complexType>
        <xsd:sequence>
          <xsd:element name="documentManagement">
            <xsd:complexType>
              <xsd:all>
                <xsd:element ref="ns2:MediaServiceMetadata" minOccurs="0"/>
                <xsd:element ref="ns2:MediaServiceFastMetadata" minOccurs="0"/>
                <xsd:element ref="ns2:MediaServiceObjectDetectorVersions"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2:MediaServiceDateTaken" minOccurs="0"/>
                <xsd:element ref="ns2:MediaServiceSearchProperties" minOccurs="0"/>
                <xsd:element ref="ns3:SharedWithUsers" minOccurs="0"/>
                <xsd:element ref="ns3:SharedWithDetails"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ca3352e-2e10-41eb-9ce9-cda720aac092"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bjectDetectorVersions" ma:index="10" nillable="true" ma:displayName="MediaServiceObjectDetectorVersions" ma:hidden="true" ma:indexed="true" ma:internalName="MediaServiceObjectDetectorVersions" ma:readOnly="true">
      <xsd:simpleType>
        <xsd:restriction base="dms:Text"/>
      </xsd:simpleType>
    </xsd:element>
    <xsd:element name="lcf76f155ced4ddcb4097134ff3c332f" ma:index="12" nillable="true" ma:taxonomy="true" ma:internalName="lcf76f155ced4ddcb4097134ff3c332f" ma:taxonomyFieldName="MediaServiceImageTags" ma:displayName="Billedmærker" ma:readOnly="false" ma:fieldId="{5cf76f15-5ced-4ddc-b409-7134ff3c332f}" ma:taxonomyMulti="true" ma:sspId="f9553f63-5966-4a09-978d-72b299aea11b" ma:termSetId="09814cd3-568e-fe90-9814-8d621ff8fb84" ma:anchorId="fba54fb3-c3e1-fe81-a776-ca4b69148c4d" ma:open="true" ma:isKeyword="false">
      <xsd:complexType>
        <xsd:sequence>
          <xsd:element ref="pc:Terms" minOccurs="0" maxOccurs="1"/>
        </xsd:sequence>
      </xsd:complexType>
    </xsd:element>
    <xsd:element name="MediaServiceOCR" ma:index="14" nillable="true" ma:displayName="Extracted Text" ma:internalName="MediaServiceOCR" ma:readOnly="true">
      <xsd:simpleType>
        <xsd:restriction base="dms:Note">
          <xsd:maxLength value="255"/>
        </xsd:restriction>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DateTaken" ma:index="17" nillable="true" ma:displayName="MediaServiceDateTaken" ma:hidden="true" ma:indexed="true" ma:internalName="MediaServiceDateTaken" ma:readOnly="true">
      <xsd:simpleType>
        <xsd:restriction base="dms:Text"/>
      </xsd:simpleType>
    </xsd:element>
    <xsd:element name="MediaServiceSearchProperties" ma:index="18" nillable="true" ma:displayName="MediaServiceSearchProperties" ma:hidden="true" ma:internalName="MediaServiceSearchProperties" ma:readOnly="true">
      <xsd:simpleType>
        <xsd:restriction base="dms:Note"/>
      </xsd:simpleType>
    </xsd:element>
    <xsd:element name="MediaLengthInSeconds" ma:index="21" nillable="true" ma:displayName="MediaLengthInSeconds" ma:hidden="true"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5c2f6b76-f046-4e98-8f99-11cd06a68184" elementFormDefault="qualified">
    <xsd:import namespace="http://schemas.microsoft.com/office/2006/documentManagement/types"/>
    <xsd:import namespace="http://schemas.microsoft.com/office/infopath/2007/PartnerControls"/>
    <xsd:element name="TaxCatchAll" ma:index="13" nillable="true" ma:displayName="Taxonomy Catch All Column" ma:hidden="true" ma:list="{7b2a9513-9ba3-4673-aa5e-774c2c50a64d}" ma:internalName="TaxCatchAll" ma:showField="CatchAllData" ma:web="5c2f6b76-f046-4e98-8f99-11cd06a68184">
      <xsd:complexType>
        <xsd:complexContent>
          <xsd:extension base="dms:MultiChoiceLookup">
            <xsd:sequence>
              <xsd:element name="Value" type="dms:Lookup" maxOccurs="unbounded" minOccurs="0" nillable="true"/>
            </xsd:sequence>
          </xsd:extension>
        </xsd:complexContent>
      </xsd:complexType>
    </xsd:element>
    <xsd:element name="SharedWithUsers" ma:index="19" nillable="true" ma:displayName="Delt med"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0" nillable="true" ma:displayName="Delt med detaljer"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dhol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52E3740C-32F2-4A9A-8F2D-774B79EF1902}">
  <ds:schemaRefs>
    <ds:schemaRef ds:uri="3ca3352e-2e10-41eb-9ce9-cda720aac092"/>
    <ds:schemaRef ds:uri="5c2f6b76-f046-4e98-8f99-11cd06a68184"/>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2.xml><?xml version="1.0" encoding="utf-8"?>
<ds:datastoreItem xmlns:ds="http://schemas.openxmlformats.org/officeDocument/2006/customXml" ds:itemID="{ECF9367D-78A8-47EA-A0F2-FE7503888A1B}">
  <ds:schemaRefs>
    <ds:schemaRef ds:uri="3ca3352e-2e10-41eb-9ce9-cda720aac092"/>
    <ds:schemaRef ds:uri="5c2f6b76-f046-4e98-8f99-11cd06a68184"/>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36F9EA33-86DB-458A-87EE-C0A5803939A3}">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2467</TotalTime>
  <Words>1143</Words>
  <Application>Microsoft Office PowerPoint</Application>
  <PresentationFormat>Širokozaslonsko</PresentationFormat>
  <Paragraphs>105</Paragraphs>
  <Slides>13</Slides>
  <Notes>12</Notes>
  <HiddenSlides>0</HiddenSlides>
  <MMClips>0</MMClips>
  <ScaleCrop>false</ScaleCrop>
  <HeadingPairs>
    <vt:vector size="6" baseType="variant">
      <vt:variant>
        <vt:lpstr>Uporabljene pisave</vt:lpstr>
      </vt:variant>
      <vt:variant>
        <vt:i4>8</vt:i4>
      </vt:variant>
      <vt:variant>
        <vt:lpstr>Tema</vt:lpstr>
      </vt:variant>
      <vt:variant>
        <vt:i4>1</vt:i4>
      </vt:variant>
      <vt:variant>
        <vt:lpstr>Naslovi diapozitivov</vt:lpstr>
      </vt:variant>
      <vt:variant>
        <vt:i4>13</vt:i4>
      </vt:variant>
    </vt:vector>
  </HeadingPairs>
  <TitlesOfParts>
    <vt:vector size="22" baseType="lpstr">
      <vt:lpstr>Aptos</vt:lpstr>
      <vt:lpstr>Arial</vt:lpstr>
      <vt:lpstr>Calibri</vt:lpstr>
      <vt:lpstr>Calibri Light</vt:lpstr>
      <vt:lpstr>Roboto Slab Bold</vt:lpstr>
      <vt:lpstr>Roboto Slab Light</vt:lpstr>
      <vt:lpstr>Times New Roman</vt:lpstr>
      <vt:lpstr>Work Sans</vt:lpstr>
      <vt:lpstr>Officeova tema</vt:lpstr>
      <vt:lpstr>CREATING INCLUSIVE SPACES:  APPLYING ART-BASED RESEARCH WITH CHILDREN IN SLOVENIA</vt:lpstr>
      <vt:lpstr>Introduction</vt:lpstr>
      <vt:lpstr> Community-Based Research</vt:lpstr>
      <vt:lpstr>Art-Based Research </vt:lpstr>
      <vt:lpstr>Art-Based Research </vt:lpstr>
      <vt:lpstr>Culture</vt:lpstr>
      <vt:lpstr>Culture 2</vt:lpstr>
      <vt:lpstr>Theatre clubs </vt:lpstr>
      <vt:lpstr> Q1: Children as co-producers of knowledge and ABM enhancing their participation and expression </vt:lpstr>
      <vt:lpstr>Reflections </vt:lpstr>
      <vt:lpstr>Q2: Addressing children‘s identities and interests</vt:lpstr>
      <vt:lpstr>Reflections </vt:lpstr>
      <vt:lpstr>PowerPointova predstavitev</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 of the presentation including subtitle that can also be quite long in order to explain the content   Ime Priimek, Ime Priimek &amp; Ime Priimek Ki prihajajo iz institucije</dc:title>
  <dc:creator>Maja Zadel</dc:creator>
  <cp:lastModifiedBy>Maja Zadel</cp:lastModifiedBy>
  <cp:revision>39</cp:revision>
  <dcterms:created xsi:type="dcterms:W3CDTF">2024-03-13T09:09:27Z</dcterms:created>
  <dcterms:modified xsi:type="dcterms:W3CDTF">2025-06-30T09:13:45Z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0x01010041C18EC0542D7D4EAEA39B02006D51E2</vt:lpwstr>
  </property>
  <property fmtid="{D5CDD505-2E9C-101B-9397-08002B2CF9AE}" pid="3" name="MediaServiceImageTags">
    <vt:lpwstr/>
  </property>
</Properties>
</file>