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0" r:id="rId5"/>
    <p:sldId id="270" r:id="rId6"/>
    <p:sldId id="271" r:id="rId7"/>
    <p:sldId id="259" r:id="rId8"/>
    <p:sldId id="272" r:id="rId9"/>
    <p:sldId id="273" r:id="rId10"/>
    <p:sldId id="274" r:id="rId11"/>
    <p:sldId id="261"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57"/>
    <a:srgbClr val="004286"/>
    <a:srgbClr val="2F2A85"/>
    <a:srgbClr val="2F2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86797" autoAdjust="0"/>
  </p:normalViewPr>
  <p:slideViewPr>
    <p:cSldViewPr snapToGrid="0">
      <p:cViewPr varScale="1">
        <p:scale>
          <a:sx n="68" d="100"/>
          <a:sy n="68" d="100"/>
        </p:scale>
        <p:origin x="936"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FE23F-A890-4DB3-BBDB-8ABC0FB2B1E4}" type="datetimeFigureOut">
              <a:rPr lang="sl-SI" smtClean="0"/>
              <a:t>1. 07. 2025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4645A-55F4-4E26-8AAE-B1B9C370C3C6}" type="slidenum">
              <a:rPr lang="sl-SI" smtClean="0"/>
              <a:t>‹#›</a:t>
            </a:fld>
            <a:endParaRPr lang="sl-SI"/>
          </a:p>
        </p:txBody>
      </p:sp>
    </p:spTree>
    <p:extLst>
      <p:ext uri="{BB962C8B-B14F-4D97-AF65-F5344CB8AC3E}">
        <p14:creationId xmlns:p14="http://schemas.microsoft.com/office/powerpoint/2010/main" val="108261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2443F25C-EF00-E349-8DF0-B6B9624C958C}" type="slidenum">
              <a:rPr lang="en-GB" smtClean="0"/>
              <a:t>2</a:t>
            </a:fld>
            <a:endParaRPr lang="en-GB"/>
          </a:p>
        </p:txBody>
      </p:sp>
    </p:spTree>
    <p:extLst>
      <p:ext uri="{BB962C8B-B14F-4D97-AF65-F5344CB8AC3E}">
        <p14:creationId xmlns:p14="http://schemas.microsoft.com/office/powerpoint/2010/main" val="355882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55EA-995A-13DA-6FC9-FED8EA9537D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E7864E5F-B829-886F-F6DA-7372FF89B6EA}"/>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CAF8F819-DCF0-0B61-B3BA-6D4BAAA7D421}"/>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5959166A-41D1-3998-0CEF-9C149E6EDF98}"/>
              </a:ext>
            </a:extLst>
          </p:cNvPr>
          <p:cNvSpPr>
            <a:spLocks noGrp="1"/>
          </p:cNvSpPr>
          <p:nvPr>
            <p:ph type="sldNum" sz="quarter" idx="5"/>
          </p:nvPr>
        </p:nvSpPr>
        <p:spPr/>
        <p:txBody>
          <a:bodyPr/>
          <a:lstStyle/>
          <a:p>
            <a:fld id="{2EF4645A-55F4-4E26-8AAE-B1B9C370C3C6}" type="slidenum">
              <a:rPr lang="sl-SI" smtClean="0"/>
              <a:t>3</a:t>
            </a:fld>
            <a:endParaRPr lang="sl-SI"/>
          </a:p>
        </p:txBody>
      </p:sp>
    </p:spTree>
    <p:extLst>
      <p:ext uri="{BB962C8B-B14F-4D97-AF65-F5344CB8AC3E}">
        <p14:creationId xmlns:p14="http://schemas.microsoft.com/office/powerpoint/2010/main" val="205139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2EF4645A-55F4-4E26-8AAE-B1B9C370C3C6}" type="slidenum">
              <a:rPr lang="sl-SI" smtClean="0"/>
              <a:t>4</a:t>
            </a:fld>
            <a:endParaRPr lang="sl-SI"/>
          </a:p>
        </p:txBody>
      </p:sp>
    </p:spTree>
    <p:extLst>
      <p:ext uri="{BB962C8B-B14F-4D97-AF65-F5344CB8AC3E}">
        <p14:creationId xmlns:p14="http://schemas.microsoft.com/office/powerpoint/2010/main" val="145579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FA73-E5FB-64EB-2283-9DCBF7C2B2C8}"/>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8F4B065A-7116-158C-70AE-AD7872EE31C5}"/>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933E7FB-8A48-AE47-1083-6609A3A73A8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746217C-4834-A3C5-6F79-CBCA93D281AA}"/>
              </a:ext>
            </a:extLst>
          </p:cNvPr>
          <p:cNvSpPr>
            <a:spLocks noGrp="1"/>
          </p:cNvSpPr>
          <p:nvPr>
            <p:ph type="sldNum" sz="quarter" idx="5"/>
          </p:nvPr>
        </p:nvSpPr>
        <p:spPr/>
        <p:txBody>
          <a:bodyPr/>
          <a:lstStyle/>
          <a:p>
            <a:fld id="{2EF4645A-55F4-4E26-8AAE-B1B9C370C3C6}" type="slidenum">
              <a:rPr lang="sl-SI" smtClean="0"/>
              <a:t>5</a:t>
            </a:fld>
            <a:endParaRPr lang="sl-SI"/>
          </a:p>
        </p:txBody>
      </p:sp>
    </p:spTree>
    <p:extLst>
      <p:ext uri="{BB962C8B-B14F-4D97-AF65-F5344CB8AC3E}">
        <p14:creationId xmlns:p14="http://schemas.microsoft.com/office/powerpoint/2010/main" val="136187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240E3-FB1E-F145-0911-F9375B58301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3788C2C6-41F2-87B8-B553-8FEEC09EBBE7}"/>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1A62F599-BEDD-591D-871A-1ABA353B5C64}"/>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9274C700-9B6C-BE90-4E88-FC895E6A23E8}"/>
              </a:ext>
            </a:extLst>
          </p:cNvPr>
          <p:cNvSpPr>
            <a:spLocks noGrp="1"/>
          </p:cNvSpPr>
          <p:nvPr>
            <p:ph type="sldNum" sz="quarter" idx="5"/>
          </p:nvPr>
        </p:nvSpPr>
        <p:spPr/>
        <p:txBody>
          <a:bodyPr/>
          <a:lstStyle/>
          <a:p>
            <a:fld id="{2EF4645A-55F4-4E26-8AAE-B1B9C370C3C6}" type="slidenum">
              <a:rPr lang="sl-SI" smtClean="0"/>
              <a:t>6</a:t>
            </a:fld>
            <a:endParaRPr lang="sl-SI"/>
          </a:p>
        </p:txBody>
      </p:sp>
    </p:spTree>
    <p:extLst>
      <p:ext uri="{BB962C8B-B14F-4D97-AF65-F5344CB8AC3E}">
        <p14:creationId xmlns:p14="http://schemas.microsoft.com/office/powerpoint/2010/main" val="386003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C3C4-08BD-060F-5436-0EA0233551B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C69440D-DCA3-36A4-C129-06CB462E535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108D34A0-239A-30E0-8A46-56318A8991E0}"/>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9B4D690F-0D12-0BFB-F188-F422B2835F73}"/>
              </a:ext>
            </a:extLst>
          </p:cNvPr>
          <p:cNvSpPr>
            <a:spLocks noGrp="1"/>
          </p:cNvSpPr>
          <p:nvPr>
            <p:ph type="sldNum" sz="quarter" idx="5"/>
          </p:nvPr>
        </p:nvSpPr>
        <p:spPr/>
        <p:txBody>
          <a:bodyPr/>
          <a:lstStyle/>
          <a:p>
            <a:fld id="{2EF4645A-55F4-4E26-8AAE-B1B9C370C3C6}" type="slidenum">
              <a:rPr lang="sl-SI" smtClean="0"/>
              <a:t>7</a:t>
            </a:fld>
            <a:endParaRPr lang="sl-SI"/>
          </a:p>
        </p:txBody>
      </p:sp>
    </p:spTree>
    <p:extLst>
      <p:ext uri="{BB962C8B-B14F-4D97-AF65-F5344CB8AC3E}">
        <p14:creationId xmlns:p14="http://schemas.microsoft.com/office/powerpoint/2010/main" val="220217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2EF4645A-55F4-4E26-8AAE-B1B9C370C3C6}" type="slidenum">
              <a:rPr lang="sl-SI" smtClean="0"/>
              <a:t>8</a:t>
            </a:fld>
            <a:endParaRPr lang="sl-SI"/>
          </a:p>
        </p:txBody>
      </p:sp>
    </p:spTree>
    <p:extLst>
      <p:ext uri="{BB962C8B-B14F-4D97-AF65-F5344CB8AC3E}">
        <p14:creationId xmlns:p14="http://schemas.microsoft.com/office/powerpoint/2010/main" val="408189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F594B7-4DD4-E9B3-D4F9-331ECBC525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5CB8A2D-E034-A61C-E440-3CB79194D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DD9A130-26DE-8505-B4EE-E5BC5EDC5592}"/>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5" name="Označba mesta noge 4">
            <a:extLst>
              <a:ext uri="{FF2B5EF4-FFF2-40B4-BE49-F238E27FC236}">
                <a16:creationId xmlns:a16="http://schemas.microsoft.com/office/drawing/2014/main" id="{60223D49-22CF-A209-EE23-7856ABA4AE5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1E097CF-1BD2-2F9F-462C-2F1BCB56E948}"/>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72144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F1ABA-96AC-7570-F89A-B2CECBB7FE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89CED87-B18A-EBF4-7F0F-470E6A265E5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FAD7043-3D7B-CA6F-E6FA-4E595E9D72A5}"/>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5" name="Označba mesta noge 4">
            <a:extLst>
              <a:ext uri="{FF2B5EF4-FFF2-40B4-BE49-F238E27FC236}">
                <a16:creationId xmlns:a16="http://schemas.microsoft.com/office/drawing/2014/main" id="{A3A54F1B-C424-CDF0-F32D-BFD309515FE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8D8633-DE69-0B43-8CFB-931D746FF320}"/>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08535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1965B218-794A-2937-D22F-C0FBF832A10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E144C37-DB0F-AA9F-C548-5C68BB7A66F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6444FA7-C2FF-B315-0B0E-38A9E90EBA85}"/>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5" name="Označba mesta noge 4">
            <a:extLst>
              <a:ext uri="{FF2B5EF4-FFF2-40B4-BE49-F238E27FC236}">
                <a16:creationId xmlns:a16="http://schemas.microsoft.com/office/drawing/2014/main" id="{B02B8E10-F84A-8096-3C3A-BC07CB8C913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9B858C9-596C-D713-995C-5C1191EE44C2}"/>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62256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DEB636-B026-D8BD-386B-8D25DADE35B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BEEAE87-4E45-05AF-1FDD-BFF57D7FF2BC}"/>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676ECA4-BCEF-34A7-3315-C735E2D6F1EA}"/>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5" name="Označba mesta noge 4">
            <a:extLst>
              <a:ext uri="{FF2B5EF4-FFF2-40B4-BE49-F238E27FC236}">
                <a16:creationId xmlns:a16="http://schemas.microsoft.com/office/drawing/2014/main" id="{E29E80CA-9D6F-ED9D-E3E2-7ED0E3D5382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5B40ED7-5C67-3D03-17D1-E2FA2D4C7D87}"/>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19273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9D87CD-B040-32DF-3FDF-20E5A6A0591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33BF8DBE-7D6D-95F7-6A6E-C99119D86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2E61962-13D3-764C-7865-DCD0C01F39B2}"/>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5" name="Označba mesta noge 4">
            <a:extLst>
              <a:ext uri="{FF2B5EF4-FFF2-40B4-BE49-F238E27FC236}">
                <a16:creationId xmlns:a16="http://schemas.microsoft.com/office/drawing/2014/main" id="{E39F6128-5130-D79C-95AB-14F06FD87F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8D4CEFE-44B5-3345-C9D8-D2A8CFCE51CD}"/>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8956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448F7-D343-977B-DD73-5EC74BF67C4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FE05AE8-863F-4134-079E-34AEC8CA0E5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04598F6-B98A-00B9-8BE7-B6F7DA22A82E}"/>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0933CA6-3D22-AB9A-81BB-AEF195CE807C}"/>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6" name="Označba mesta noge 5">
            <a:extLst>
              <a:ext uri="{FF2B5EF4-FFF2-40B4-BE49-F238E27FC236}">
                <a16:creationId xmlns:a16="http://schemas.microsoft.com/office/drawing/2014/main" id="{2D85DC44-DD52-4763-C367-72B15C15DA6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06075EE-2B87-7FEC-302C-339F01767F61}"/>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1141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C67F6E-F034-617D-DF90-8DFD230FFF0B}"/>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1C09644-FC28-0A8E-4A9E-5F4586C17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79F3A66-039D-DA9E-C9BB-56D30DD2A1A8}"/>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9AFC421-8A04-417E-8BA0-2F2CBFA72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9DC534CB-9FF1-B2D7-29C7-B4CE6524DF98}"/>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6533C77-83D8-E6B2-D5F6-BF5C5CACF956}"/>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8" name="Označba mesta noge 7">
            <a:extLst>
              <a:ext uri="{FF2B5EF4-FFF2-40B4-BE49-F238E27FC236}">
                <a16:creationId xmlns:a16="http://schemas.microsoft.com/office/drawing/2014/main" id="{6DA649AE-E1C9-3972-3321-4BB61EA1E65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21B46CA8-8382-91F4-56F8-D0A677EDF5D2}"/>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55154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D913A2-631F-576D-4150-5E92A50EB060}"/>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1E8DCB7B-D4C6-449D-7AC5-0CF1F31C0E72}"/>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4" name="Označba mesta noge 3">
            <a:extLst>
              <a:ext uri="{FF2B5EF4-FFF2-40B4-BE49-F238E27FC236}">
                <a16:creationId xmlns:a16="http://schemas.microsoft.com/office/drawing/2014/main" id="{04DC2233-E429-7B73-E751-81C2F2D1D4A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6216B83A-AD18-101D-B03C-0257FCF54FF0}"/>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6469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2A46ADE-D70D-65C0-CE2E-1BE13FE44F44}"/>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3" name="Označba mesta noge 2">
            <a:extLst>
              <a:ext uri="{FF2B5EF4-FFF2-40B4-BE49-F238E27FC236}">
                <a16:creationId xmlns:a16="http://schemas.microsoft.com/office/drawing/2014/main" id="{46C307A9-0879-1B22-CE7F-1B9D82E08A2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ECB444AE-EA9A-7B8E-C432-9ACB58CAAE1F}"/>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18023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0A8DD8-2662-8BEB-666C-C64A5A43938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90E86F2-D84D-7CC8-240F-1E706D348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182EB8F-2536-DE60-1D0C-9BD549DBD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CD208E8-0AEB-6AB3-96D4-E0E53D9147F8}"/>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6" name="Označba mesta noge 5">
            <a:extLst>
              <a:ext uri="{FF2B5EF4-FFF2-40B4-BE49-F238E27FC236}">
                <a16:creationId xmlns:a16="http://schemas.microsoft.com/office/drawing/2014/main" id="{B14F4592-102F-5356-AA9A-999D5EA8231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5EAA702-38AE-96EF-2F2F-D2A76CE3B29D}"/>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48659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502DFE-E95F-5849-7794-A52FBD73393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8E194D2-8742-2BB6-2FC8-0E0631089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7EDDF1F0-5500-DE5C-A4CD-35BCBB965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22BD3A0-95F1-AAAC-DD07-ED4A45FC57A0}"/>
              </a:ext>
            </a:extLst>
          </p:cNvPr>
          <p:cNvSpPr>
            <a:spLocks noGrp="1"/>
          </p:cNvSpPr>
          <p:nvPr>
            <p:ph type="dt" sz="half" idx="10"/>
          </p:nvPr>
        </p:nvSpPr>
        <p:spPr/>
        <p:txBody>
          <a:bodyPr/>
          <a:lstStyle/>
          <a:p>
            <a:fld id="{80E2A01D-AE70-465E-B0F3-C282379F46E8}" type="datetimeFigureOut">
              <a:rPr lang="sl-SI" smtClean="0"/>
              <a:t>1. 07. 2025</a:t>
            </a:fld>
            <a:endParaRPr lang="sl-SI"/>
          </a:p>
        </p:txBody>
      </p:sp>
      <p:sp>
        <p:nvSpPr>
          <p:cNvPr id="6" name="Označba mesta noge 5">
            <a:extLst>
              <a:ext uri="{FF2B5EF4-FFF2-40B4-BE49-F238E27FC236}">
                <a16:creationId xmlns:a16="http://schemas.microsoft.com/office/drawing/2014/main" id="{E9B43A14-E663-5F63-2F7E-533D80E3ED9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10B598C-B77F-3094-78E4-8233BDBBDC6C}"/>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41398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10AF3A0-7175-4A02-F771-9263E456D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74F24E8-55C3-BA25-D6C3-4407CCF86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4CB9C18-C5AE-96E1-784D-D6320A6D8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2A01D-AE70-465E-B0F3-C282379F46E8}" type="datetimeFigureOut">
              <a:rPr lang="sl-SI" smtClean="0"/>
              <a:t>1. 07. 2025</a:t>
            </a:fld>
            <a:endParaRPr lang="sl-SI"/>
          </a:p>
        </p:txBody>
      </p:sp>
      <p:sp>
        <p:nvSpPr>
          <p:cNvPr id="5" name="Označba mesta noge 4">
            <a:extLst>
              <a:ext uri="{FF2B5EF4-FFF2-40B4-BE49-F238E27FC236}">
                <a16:creationId xmlns:a16="http://schemas.microsoft.com/office/drawing/2014/main" id="{7892ECFA-B316-CBA3-5FB2-66DB4A094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BC18338-84E9-EBDD-9576-1DEB1D7ED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307BD-C626-424B-8AFD-8402F9E0A1D7}" type="slidenum">
              <a:rPr lang="sl-SI" smtClean="0"/>
              <a:t>‹#›</a:t>
            </a:fld>
            <a:endParaRPr lang="sl-SI"/>
          </a:p>
        </p:txBody>
      </p:sp>
    </p:spTree>
    <p:extLst>
      <p:ext uri="{BB962C8B-B14F-4D97-AF65-F5344CB8AC3E}">
        <p14:creationId xmlns:p14="http://schemas.microsoft.com/office/powerpoint/2010/main" val="405510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57B0-52F1-EA1F-6A44-6845C9AF904F}"/>
            </a:ext>
          </a:extLst>
        </p:cNvPr>
        <p:cNvGrpSpPr/>
        <p:nvPr/>
      </p:nvGrpSpPr>
      <p:grpSpPr>
        <a:xfrm>
          <a:off x="0" y="0"/>
          <a:ext cx="0" cy="0"/>
          <a:chOff x="0" y="0"/>
          <a:chExt cx="0" cy="0"/>
        </a:xfrm>
      </p:grpSpPr>
      <p:sp>
        <p:nvSpPr>
          <p:cNvPr id="3" name="Podnaslov 2">
            <a:extLst>
              <a:ext uri="{FF2B5EF4-FFF2-40B4-BE49-F238E27FC236}">
                <a16:creationId xmlns:a16="http://schemas.microsoft.com/office/drawing/2014/main" id="{E6BE8AA9-F595-B2CB-74BA-3F995B4F912E}"/>
              </a:ext>
            </a:extLst>
          </p:cNvPr>
          <p:cNvSpPr>
            <a:spLocks noGrp="1"/>
          </p:cNvSpPr>
          <p:nvPr>
            <p:ph type="subTitle" idx="1"/>
          </p:nvPr>
        </p:nvSpPr>
        <p:spPr>
          <a:xfrm>
            <a:off x="0" y="3637638"/>
            <a:ext cx="12192000" cy="2424201"/>
          </a:xfrm>
        </p:spPr>
        <p:txBody>
          <a:bodyPr vert="horz" lIns="91440" tIns="45720" rIns="91440" bIns="45720" rtlCol="0" anchor="t">
            <a:normAutofit fontScale="85000" lnSpcReduction="20000"/>
          </a:bodyPr>
          <a:lstStyle/>
          <a:p>
            <a:r>
              <a:rPr lang="en-GB" sz="2400" b="1" noProof="0" dirty="0">
                <a:solidFill>
                  <a:srgbClr val="004286"/>
                </a:solidFill>
                <a:latin typeface="Work Sans"/>
                <a:cs typeface="Roboto"/>
              </a:rPr>
              <a:t>Maja Zadel &amp; Mateja Sedmak</a:t>
            </a:r>
          </a:p>
          <a:p>
            <a:r>
              <a:rPr lang="en-GB" sz="2300" noProof="0" dirty="0">
                <a:solidFill>
                  <a:srgbClr val="004286"/>
                </a:solidFill>
                <a:latin typeface="Work Sans"/>
                <a:cs typeface="Roboto"/>
              </a:rPr>
              <a:t>ZRS KOPER</a:t>
            </a:r>
          </a:p>
          <a:p>
            <a:endParaRPr lang="en-GB" noProof="0" dirty="0">
              <a:solidFill>
                <a:srgbClr val="004286"/>
              </a:solidFill>
              <a:latin typeface="Work Sans"/>
              <a:cs typeface="Roboto"/>
            </a:endParaRPr>
          </a:p>
          <a:p>
            <a:pPr>
              <a:lnSpc>
                <a:spcPct val="120000"/>
              </a:lnSpc>
            </a:pPr>
            <a:r>
              <a:rPr lang="en-GB" sz="2400" noProof="0" dirty="0">
                <a:solidFill>
                  <a:srgbClr val="004286"/>
                </a:solidFill>
                <a:latin typeface="Work Sans"/>
                <a:ea typeface="Roboto"/>
                <a:cs typeface="Roboto"/>
              </a:rPr>
              <a:t>Community-Based Research, Decolonial Theory and Education</a:t>
            </a:r>
          </a:p>
          <a:p>
            <a:r>
              <a:rPr lang="en-GB" sz="2400" dirty="0">
                <a:solidFill>
                  <a:srgbClr val="004286"/>
                </a:solidFill>
                <a:latin typeface="Work Sans"/>
              </a:rPr>
              <a:t>Challenges and Opportunities</a:t>
            </a:r>
          </a:p>
          <a:p>
            <a:endParaRPr lang="en-GB" noProof="0" dirty="0">
              <a:solidFill>
                <a:srgbClr val="004286"/>
              </a:solidFill>
              <a:latin typeface="Work Sans"/>
            </a:endParaRPr>
          </a:p>
          <a:p>
            <a:r>
              <a:rPr lang="en-GB" sz="1600" b="1" noProof="0" dirty="0">
                <a:solidFill>
                  <a:srgbClr val="004286"/>
                </a:solidFill>
                <a:latin typeface="Work Sans"/>
                <a:cs typeface="Roboto"/>
              </a:rPr>
              <a:t>Budapest, June 4, 2025</a:t>
            </a:r>
          </a:p>
        </p:txBody>
      </p:sp>
      <p:sp>
        <p:nvSpPr>
          <p:cNvPr id="12" name="Rettangolo 11">
            <a:extLst>
              <a:ext uri="{FF2B5EF4-FFF2-40B4-BE49-F238E27FC236}">
                <a16:creationId xmlns:a16="http://schemas.microsoft.com/office/drawing/2014/main" id="{412429DC-1E8F-C9FE-48CF-999318B7EB0E}"/>
              </a:ext>
            </a:extLst>
          </p:cNvPr>
          <p:cNvSpPr/>
          <p:nvPr/>
        </p:nvSpPr>
        <p:spPr>
          <a:xfrm>
            <a:off x="1509622" y="1528230"/>
            <a:ext cx="9273397" cy="1858433"/>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Naslov 1">
            <a:extLst>
              <a:ext uri="{FF2B5EF4-FFF2-40B4-BE49-F238E27FC236}">
                <a16:creationId xmlns:a16="http://schemas.microsoft.com/office/drawing/2014/main" id="{26A0FAE6-0836-C36E-570B-2FFBAE8512DB}"/>
              </a:ext>
            </a:extLst>
          </p:cNvPr>
          <p:cNvSpPr>
            <a:spLocks noGrp="1"/>
          </p:cNvSpPr>
          <p:nvPr>
            <p:ph type="ctrTitle"/>
          </p:nvPr>
        </p:nvSpPr>
        <p:spPr>
          <a:xfrm>
            <a:off x="0" y="1010595"/>
            <a:ext cx="12192000" cy="1927282"/>
          </a:xfrm>
        </p:spPr>
        <p:txBody>
          <a:bodyPr>
            <a:noAutofit/>
          </a:bodyPr>
          <a:lstStyle/>
          <a:p>
            <a:r>
              <a:rPr lang="en-GB" sz="2800" noProof="0" dirty="0">
                <a:solidFill>
                  <a:schemeClr val="bg1"/>
                </a:solidFill>
                <a:latin typeface="Work Sans"/>
                <a:cs typeface="Roboto Light"/>
              </a:rPr>
              <a:t>Reflexivity as a Research Approach to </a:t>
            </a:r>
            <a:br>
              <a:rPr lang="en-GB" sz="2800" noProof="0" dirty="0">
                <a:solidFill>
                  <a:schemeClr val="bg1"/>
                </a:solidFill>
                <a:latin typeface="Work Sans"/>
                <a:cs typeface="Roboto Light"/>
              </a:rPr>
            </a:br>
            <a:r>
              <a:rPr lang="en-GB" sz="2800" noProof="0" dirty="0">
                <a:solidFill>
                  <a:schemeClr val="bg1"/>
                </a:solidFill>
                <a:latin typeface="Work Sans"/>
                <a:cs typeface="Roboto Light"/>
              </a:rPr>
              <a:t>Overcoming Othering</a:t>
            </a:r>
            <a:br>
              <a:rPr lang="en-GB" sz="2000" noProof="0" dirty="0">
                <a:solidFill>
                  <a:schemeClr val="bg1"/>
                </a:solidFill>
                <a:latin typeface="Roboto Light"/>
                <a:cs typeface="Roboto Light"/>
              </a:rPr>
            </a:br>
            <a:endParaRPr lang="en-GB" sz="1200" noProof="0" dirty="0">
              <a:solidFill>
                <a:schemeClr val="bg1"/>
              </a:solidFill>
              <a:latin typeface="Roboto Light"/>
              <a:cs typeface="Roboto Light"/>
            </a:endParaRPr>
          </a:p>
        </p:txBody>
      </p:sp>
      <p:pic>
        <p:nvPicPr>
          <p:cNvPr id="11" name="Immagine 10" descr="logotip rgb_brez napisa.eps">
            <a:extLst>
              <a:ext uri="{FF2B5EF4-FFF2-40B4-BE49-F238E27FC236}">
                <a16:creationId xmlns:a16="http://schemas.microsoft.com/office/drawing/2014/main" id="{5AC38C07-6D66-7B15-EF63-C8EC3423B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060" y="492436"/>
            <a:ext cx="4333180" cy="602628"/>
          </a:xfrm>
          <a:prstGeom prst="rect">
            <a:avLst/>
          </a:prstGeom>
        </p:spPr>
      </p:pic>
      <p:sp>
        <p:nvSpPr>
          <p:cNvPr id="15" name="Naslov 1">
            <a:extLst>
              <a:ext uri="{FF2B5EF4-FFF2-40B4-BE49-F238E27FC236}">
                <a16:creationId xmlns:a16="http://schemas.microsoft.com/office/drawing/2014/main" id="{BDB8160A-320A-CF58-8DFE-A2FBFAF5C232}"/>
              </a:ext>
            </a:extLst>
          </p:cNvPr>
          <p:cNvSpPr txBox="1">
            <a:spLocks/>
          </p:cNvSpPr>
          <p:nvPr/>
        </p:nvSpPr>
        <p:spPr>
          <a:xfrm>
            <a:off x="0" y="2526148"/>
            <a:ext cx="12217400" cy="1069236"/>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noProof="0" dirty="0">
              <a:solidFill>
                <a:schemeClr val="bg1"/>
              </a:solidFill>
              <a:latin typeface="Roboto Slab Light"/>
              <a:cs typeface="Roboto Slab Light"/>
            </a:endParaRPr>
          </a:p>
        </p:txBody>
      </p:sp>
      <p:cxnSp>
        <p:nvCxnSpPr>
          <p:cNvPr id="17" name="Connettore 1 16">
            <a:extLst>
              <a:ext uri="{FF2B5EF4-FFF2-40B4-BE49-F238E27FC236}">
                <a16:creationId xmlns:a16="http://schemas.microsoft.com/office/drawing/2014/main" id="{359B4C06-2404-3DDF-4598-E9B271D92A02}"/>
              </a:ext>
            </a:extLst>
          </p:cNvPr>
          <p:cNvCxnSpPr>
            <a:cxnSpLocks/>
          </p:cNvCxnSpPr>
          <p:nvPr/>
        </p:nvCxnSpPr>
        <p:spPr>
          <a:xfrm flipV="1">
            <a:off x="5823896" y="2907728"/>
            <a:ext cx="592663" cy="10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7" name="Ovale 26">
            <a:extLst>
              <a:ext uri="{FF2B5EF4-FFF2-40B4-BE49-F238E27FC236}">
                <a16:creationId xmlns:a16="http://schemas.microsoft.com/office/drawing/2014/main" id="{07D36C32-EEFE-7018-2A57-3CE7E00D292D}"/>
              </a:ext>
            </a:extLst>
          </p:cNvPr>
          <p:cNvSpPr/>
          <p:nvPr/>
        </p:nvSpPr>
        <p:spPr>
          <a:xfrm>
            <a:off x="5778500" y="2877020"/>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Ovale 28">
            <a:extLst>
              <a:ext uri="{FF2B5EF4-FFF2-40B4-BE49-F238E27FC236}">
                <a16:creationId xmlns:a16="http://schemas.microsoft.com/office/drawing/2014/main" id="{07882E23-6763-BE98-9348-0189A091D1F4}"/>
              </a:ext>
            </a:extLst>
          </p:cNvPr>
          <p:cNvSpPr/>
          <p:nvPr/>
        </p:nvSpPr>
        <p:spPr>
          <a:xfrm>
            <a:off x="6362313" y="2877020"/>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3" name="Connettore 1 32">
            <a:extLst>
              <a:ext uri="{FF2B5EF4-FFF2-40B4-BE49-F238E27FC236}">
                <a16:creationId xmlns:a16="http://schemas.microsoft.com/office/drawing/2014/main" id="{A2B21693-6994-686E-12AE-C6AA3EC0CBDF}"/>
              </a:ext>
            </a:extLst>
          </p:cNvPr>
          <p:cNvCxnSpPr>
            <a:endCxn id="35" idx="6"/>
          </p:cNvCxnSpPr>
          <p:nvPr/>
        </p:nvCxnSpPr>
        <p:spPr>
          <a:xfrm flipV="1">
            <a:off x="5837770" y="4455590"/>
            <a:ext cx="592663" cy="4042"/>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4" name="Ovale 33">
            <a:extLst>
              <a:ext uri="{FF2B5EF4-FFF2-40B4-BE49-F238E27FC236}">
                <a16:creationId xmlns:a16="http://schemas.microsoft.com/office/drawing/2014/main" id="{CAD7521C-FF62-F562-820F-981249FBDAF1}"/>
              </a:ext>
            </a:extLst>
          </p:cNvPr>
          <p:cNvSpPr/>
          <p:nvPr/>
        </p:nvSpPr>
        <p:spPr>
          <a:xfrm>
            <a:off x="5791202" y="4420953"/>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5" name="Ovale 34">
            <a:extLst>
              <a:ext uri="{FF2B5EF4-FFF2-40B4-BE49-F238E27FC236}">
                <a16:creationId xmlns:a16="http://schemas.microsoft.com/office/drawing/2014/main" id="{E04E3582-0BB3-75E4-71D6-4083D59A26AD}"/>
              </a:ext>
            </a:extLst>
          </p:cNvPr>
          <p:cNvSpPr/>
          <p:nvPr/>
        </p:nvSpPr>
        <p:spPr>
          <a:xfrm>
            <a:off x="6354233" y="4420953"/>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6" name="Connettore 1 35">
            <a:extLst>
              <a:ext uri="{FF2B5EF4-FFF2-40B4-BE49-F238E27FC236}">
                <a16:creationId xmlns:a16="http://schemas.microsoft.com/office/drawing/2014/main" id="{5843D7B1-D4D4-2133-B722-2A51996DFBE8}"/>
              </a:ext>
            </a:extLst>
          </p:cNvPr>
          <p:cNvCxnSpPr>
            <a:endCxn id="38" idx="6"/>
          </p:cNvCxnSpPr>
          <p:nvPr/>
        </p:nvCxnSpPr>
        <p:spPr>
          <a:xfrm flipV="1">
            <a:off x="5846248" y="5535089"/>
            <a:ext cx="592663" cy="4234"/>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7" name="Ovale 36">
            <a:extLst>
              <a:ext uri="{FF2B5EF4-FFF2-40B4-BE49-F238E27FC236}">
                <a16:creationId xmlns:a16="http://schemas.microsoft.com/office/drawing/2014/main" id="{6E19CC20-68A3-7BFB-E153-5DBDC09F03AF}"/>
              </a:ext>
            </a:extLst>
          </p:cNvPr>
          <p:cNvSpPr/>
          <p:nvPr/>
        </p:nvSpPr>
        <p:spPr>
          <a:xfrm>
            <a:off x="5799680" y="5496989"/>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8" name="Ovale 37">
            <a:extLst>
              <a:ext uri="{FF2B5EF4-FFF2-40B4-BE49-F238E27FC236}">
                <a16:creationId xmlns:a16="http://schemas.microsoft.com/office/drawing/2014/main" id="{688ABD20-2DCC-FFA1-DB99-EA9A4F0B4A3D}"/>
              </a:ext>
            </a:extLst>
          </p:cNvPr>
          <p:cNvSpPr/>
          <p:nvPr/>
        </p:nvSpPr>
        <p:spPr>
          <a:xfrm>
            <a:off x="6362711" y="5496989"/>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39" name="Immagine 38" descr="EN-Funded by the EU-POS 10cm.jpg">
            <a:extLst>
              <a:ext uri="{FF2B5EF4-FFF2-40B4-BE49-F238E27FC236}">
                <a16:creationId xmlns:a16="http://schemas.microsoft.com/office/drawing/2014/main" id="{F01AB133-5D2A-2C45-59B4-A0F71E8E8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200922"/>
            <a:ext cx="2328334" cy="488517"/>
          </a:xfrm>
          <a:prstGeom prst="rect">
            <a:avLst/>
          </a:prstGeom>
        </p:spPr>
      </p:pic>
      <p:pic>
        <p:nvPicPr>
          <p:cNvPr id="41" name="Immagine 40">
            <a:extLst>
              <a:ext uri="{FF2B5EF4-FFF2-40B4-BE49-F238E27FC236}">
                <a16:creationId xmlns:a16="http://schemas.microsoft.com/office/drawing/2014/main" id="{28F90D8F-62D6-13D3-A788-BD59D5B0973A}"/>
              </a:ext>
            </a:extLst>
          </p:cNvPr>
          <p:cNvPicPr>
            <a:picLocks noChangeAspect="1"/>
          </p:cNvPicPr>
          <p:nvPr/>
        </p:nvPicPr>
        <p:blipFill>
          <a:blip r:embed="rId4"/>
          <a:stretch>
            <a:fillRect/>
          </a:stretch>
        </p:blipFill>
        <p:spPr>
          <a:xfrm>
            <a:off x="101600" y="3478822"/>
            <a:ext cx="2057400" cy="2426677"/>
          </a:xfrm>
          <a:prstGeom prst="rect">
            <a:avLst/>
          </a:prstGeom>
        </p:spPr>
      </p:pic>
      <p:pic>
        <p:nvPicPr>
          <p:cNvPr id="42" name="Immagine 41">
            <a:extLst>
              <a:ext uri="{FF2B5EF4-FFF2-40B4-BE49-F238E27FC236}">
                <a16:creationId xmlns:a16="http://schemas.microsoft.com/office/drawing/2014/main" id="{740A9F7F-4596-AF5C-ED7C-DFFDED8F6C2E}"/>
              </a:ext>
            </a:extLst>
          </p:cNvPr>
          <p:cNvPicPr>
            <a:picLocks noChangeAspect="1"/>
          </p:cNvPicPr>
          <p:nvPr/>
        </p:nvPicPr>
        <p:blipFill>
          <a:blip r:embed="rId5"/>
          <a:stretch>
            <a:fillRect/>
          </a:stretch>
        </p:blipFill>
        <p:spPr>
          <a:xfrm>
            <a:off x="10983494" y="114300"/>
            <a:ext cx="1208505" cy="1422400"/>
          </a:xfrm>
          <a:prstGeom prst="rect">
            <a:avLst/>
          </a:prstGeom>
        </p:spPr>
      </p:pic>
      <p:cxnSp>
        <p:nvCxnSpPr>
          <p:cNvPr id="43" name="Connettore 1 42">
            <a:extLst>
              <a:ext uri="{FF2B5EF4-FFF2-40B4-BE49-F238E27FC236}">
                <a16:creationId xmlns:a16="http://schemas.microsoft.com/office/drawing/2014/main" id="{884B9C12-70BB-9A02-CBDD-41F1ECEA04C9}"/>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44" name="Ovale 43">
            <a:extLst>
              <a:ext uri="{FF2B5EF4-FFF2-40B4-BE49-F238E27FC236}">
                <a16:creationId xmlns:a16="http://schemas.microsoft.com/office/drawing/2014/main" id="{D426A5DB-5713-9330-C177-8707FBC9B5AE}"/>
              </a:ext>
            </a:extLst>
          </p:cNvPr>
          <p:cNvSpPr/>
          <p:nvPr/>
        </p:nvSpPr>
        <p:spPr>
          <a:xfrm>
            <a:off x="499533" y="6014156"/>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 name="Ovale 44">
            <a:extLst>
              <a:ext uri="{FF2B5EF4-FFF2-40B4-BE49-F238E27FC236}">
                <a16:creationId xmlns:a16="http://schemas.microsoft.com/office/drawing/2014/main" id="{74AB6D54-BE40-3394-9123-A6355697398C}"/>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4" name="Picture 2" descr="Spring School 2019">
            <a:extLst>
              <a:ext uri="{FF2B5EF4-FFF2-40B4-BE49-F238E27FC236}">
                <a16:creationId xmlns:a16="http://schemas.microsoft.com/office/drawing/2014/main" id="{85EAC632-10A6-2CA5-DD9C-F242AC4895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6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E9A46-5B68-A9FB-230A-5301D9EC6F7D}"/>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a:ea typeface="+mj-lt"/>
                <a:cs typeface="+mj-lt"/>
              </a:rPr>
              <a:t>Table of content</a:t>
            </a:r>
            <a:endParaRPr lang="en-GB" sz="4800" b="1" noProof="0" dirty="0">
              <a:solidFill>
                <a:srgbClr val="CD0057"/>
              </a:solidFill>
              <a:latin typeface="Work Sans"/>
              <a:cs typeface="Sacramento"/>
            </a:endParaRPr>
          </a:p>
        </p:txBody>
      </p:sp>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838200" y="2482620"/>
            <a:ext cx="10515600" cy="3596147"/>
          </a:xfrm>
        </p:spPr>
        <p:txBody>
          <a:bodyPr vert="horz" lIns="91440" tIns="45720" rIns="91440" bIns="45720" rtlCol="0" anchor="t">
            <a:normAutofit/>
          </a:bodyPr>
          <a:lstStyle/>
          <a:p>
            <a:r>
              <a:rPr lang="en-GB" sz="2300" noProof="0" dirty="0">
                <a:solidFill>
                  <a:srgbClr val="004286"/>
                </a:solidFill>
                <a:latin typeface="Work Sans"/>
                <a:cs typeface="Roboto Slab Bold"/>
              </a:rPr>
              <a:t>Introduction</a:t>
            </a:r>
          </a:p>
          <a:p>
            <a:r>
              <a:rPr lang="en-GB" sz="2300" noProof="0" dirty="0">
                <a:solidFill>
                  <a:srgbClr val="004286"/>
                </a:solidFill>
                <a:latin typeface="Work Sans"/>
                <a:cs typeface="Roboto Slab Bold"/>
              </a:rPr>
              <a:t>Theoretical Framework</a:t>
            </a:r>
            <a:r>
              <a:rPr lang="sl-SI" sz="2300" noProof="0" dirty="0">
                <a:solidFill>
                  <a:srgbClr val="004286"/>
                </a:solidFill>
                <a:latin typeface="Work Sans"/>
                <a:cs typeface="Roboto Slab Bold"/>
              </a:rPr>
              <a:t>/</a:t>
            </a:r>
            <a:r>
              <a:rPr lang="sl-SI" sz="2300" noProof="0" dirty="0" err="1">
                <a:solidFill>
                  <a:srgbClr val="004286"/>
                </a:solidFill>
                <a:latin typeface="Work Sans"/>
                <a:cs typeface="Roboto Slab Bold"/>
              </a:rPr>
              <a:t>Background</a:t>
            </a:r>
            <a:endParaRPr lang="en-GB" sz="2300" noProof="0" dirty="0">
              <a:solidFill>
                <a:srgbClr val="004286"/>
              </a:solidFill>
              <a:latin typeface="Work Sans"/>
              <a:cs typeface="Roboto Slab Bold"/>
            </a:endParaRPr>
          </a:p>
          <a:p>
            <a:r>
              <a:rPr lang="en-GB" sz="2300" noProof="0" dirty="0">
                <a:solidFill>
                  <a:srgbClr val="004286"/>
                </a:solidFill>
                <a:latin typeface="Work Sans"/>
                <a:cs typeface="Roboto Slab Bold"/>
              </a:rPr>
              <a:t>Reflexivity </a:t>
            </a:r>
            <a:endParaRPr lang="sl-SI" sz="2300" noProof="0" dirty="0">
              <a:solidFill>
                <a:srgbClr val="004286"/>
              </a:solidFill>
              <a:latin typeface="Work Sans"/>
              <a:cs typeface="Roboto Slab Bold"/>
            </a:endParaRPr>
          </a:p>
          <a:p>
            <a:r>
              <a:rPr lang="en-US" sz="2300" noProof="0" dirty="0">
                <a:solidFill>
                  <a:srgbClr val="004286"/>
                </a:solidFill>
                <a:latin typeface="Work Sans"/>
                <a:cs typeface="Roboto Slab Bold"/>
              </a:rPr>
              <a:t>Reflexivity and nations and culture</a:t>
            </a:r>
            <a:endParaRPr lang="sl-SI" sz="2300" noProof="0" dirty="0">
              <a:solidFill>
                <a:srgbClr val="004286"/>
              </a:solidFill>
              <a:latin typeface="Work Sans"/>
              <a:cs typeface="Roboto Slab Bold"/>
            </a:endParaRPr>
          </a:p>
          <a:p>
            <a:r>
              <a:rPr lang="en-GB" sz="2300" noProof="0" dirty="0">
                <a:solidFill>
                  <a:srgbClr val="004286"/>
                </a:solidFill>
                <a:latin typeface="Work Sans"/>
                <a:cs typeface="Roboto Slab Bold"/>
              </a:rPr>
              <a:t>Discussion</a:t>
            </a:r>
          </a:p>
          <a:p>
            <a:endParaRPr lang="en-GB" sz="2300" noProof="0" dirty="0">
              <a:solidFill>
                <a:srgbClr val="004286"/>
              </a:solidFill>
              <a:latin typeface="Roboto Slab Bold"/>
              <a:cs typeface="Roboto Slab Bold"/>
            </a:endParaRP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2" descr="Spring School 2019">
            <a:extLst>
              <a:ext uri="{FF2B5EF4-FFF2-40B4-BE49-F238E27FC236}">
                <a16:creationId xmlns:a16="http://schemas.microsoft.com/office/drawing/2014/main" id="{AFB9993A-16DB-C2DD-F1BB-8C191270C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16090-6D62-25C5-7966-C65B6242353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12035F-45F5-44BE-C650-24DD448C70AE}"/>
              </a:ext>
            </a:extLst>
          </p:cNvPr>
          <p:cNvSpPr>
            <a:spLocks noGrp="1"/>
          </p:cNvSpPr>
          <p:nvPr>
            <p:ph type="title"/>
          </p:nvPr>
        </p:nvSpPr>
        <p:spPr>
          <a:xfrm>
            <a:off x="838200" y="903275"/>
            <a:ext cx="11125200" cy="1603931"/>
          </a:xfrm>
        </p:spPr>
        <p:txBody>
          <a:bodyPr>
            <a:normAutofit fontScale="90000"/>
          </a:bodyPr>
          <a:lstStyle/>
          <a:p>
            <a:r>
              <a:rPr lang="en-GB" sz="4800" b="1" noProof="0" dirty="0">
                <a:solidFill>
                  <a:srgbClr val="CD0057"/>
                </a:solidFill>
                <a:latin typeface="Work Sans" pitchFamily="2" charset="0"/>
                <a:cs typeface="Sacramento"/>
              </a:rPr>
              <a:t>Theoretical Framework</a:t>
            </a:r>
            <a:r>
              <a:rPr lang="sl-SI" sz="4800" b="1" noProof="0" dirty="0">
                <a:solidFill>
                  <a:srgbClr val="CD0057"/>
                </a:solidFill>
                <a:latin typeface="Work Sans" pitchFamily="2" charset="0"/>
                <a:cs typeface="Sacramento"/>
              </a:rPr>
              <a:t> - </a:t>
            </a:r>
            <a:r>
              <a:rPr lang="sl-SI" sz="4800" b="1" noProof="0" dirty="0" err="1">
                <a:solidFill>
                  <a:srgbClr val="CD0057"/>
                </a:solidFill>
                <a:latin typeface="Work Sans" pitchFamily="2" charset="0"/>
                <a:cs typeface="Sacramento"/>
              </a:rPr>
              <a:t>Nation</a:t>
            </a:r>
            <a:r>
              <a:rPr lang="sl-SI" sz="4800" b="1" noProof="0" dirty="0">
                <a:solidFill>
                  <a:srgbClr val="CD0057"/>
                </a:solidFill>
                <a:latin typeface="Work Sans" pitchFamily="2" charset="0"/>
                <a:cs typeface="Sacramento"/>
              </a:rPr>
              <a:t>(</a:t>
            </a:r>
            <a:r>
              <a:rPr lang="sl-SI" sz="4800" b="1" noProof="0" dirty="0" err="1">
                <a:solidFill>
                  <a:srgbClr val="CD0057"/>
                </a:solidFill>
                <a:latin typeface="Work Sans" pitchFamily="2" charset="0"/>
                <a:cs typeface="Sacramento"/>
              </a:rPr>
              <a:t>alism</a:t>
            </a:r>
            <a:r>
              <a:rPr lang="sl-SI" sz="4800" b="1" noProof="0" dirty="0">
                <a:solidFill>
                  <a:srgbClr val="CD0057"/>
                </a:solidFill>
                <a:latin typeface="Work Sans" pitchFamily="2" charset="0"/>
                <a:cs typeface="Sacramento"/>
              </a:rPr>
              <a:t>): </a:t>
            </a:r>
            <a:br>
              <a:rPr lang="sl-SI" sz="4800" b="1" noProof="0" dirty="0">
                <a:solidFill>
                  <a:srgbClr val="CD0057"/>
                </a:solidFill>
                <a:latin typeface="Work Sans" pitchFamily="2" charset="0"/>
                <a:cs typeface="Sacramento"/>
              </a:rPr>
            </a:br>
            <a:br>
              <a:rPr lang="en-GB" sz="4800" b="1" noProof="0" dirty="0">
                <a:solidFill>
                  <a:srgbClr val="CD0057"/>
                </a:solidFill>
                <a:latin typeface="Work Sans" pitchFamily="2" charset="0"/>
                <a:cs typeface="Sacramento"/>
              </a:rPr>
            </a:br>
            <a:endParaRPr lang="en-GB" sz="4800" b="1" noProof="0" dirty="0">
              <a:solidFill>
                <a:srgbClr val="CD0057"/>
              </a:solidFill>
              <a:latin typeface="Work Sans" pitchFamily="2" charset="0"/>
              <a:cs typeface="Sacramento"/>
            </a:endParaRPr>
          </a:p>
        </p:txBody>
      </p:sp>
      <p:sp>
        <p:nvSpPr>
          <p:cNvPr id="3" name="Označba mesta vsebine 2">
            <a:extLst>
              <a:ext uri="{FF2B5EF4-FFF2-40B4-BE49-F238E27FC236}">
                <a16:creationId xmlns:a16="http://schemas.microsoft.com/office/drawing/2014/main" id="{7E96C344-25AF-7A1C-611C-8BE65963A130}"/>
              </a:ext>
            </a:extLst>
          </p:cNvPr>
          <p:cNvSpPr>
            <a:spLocks noGrp="1"/>
          </p:cNvSpPr>
          <p:nvPr>
            <p:ph idx="1"/>
          </p:nvPr>
        </p:nvSpPr>
        <p:spPr>
          <a:xfrm>
            <a:off x="838200" y="2013626"/>
            <a:ext cx="10515600" cy="4065141"/>
          </a:xfrm>
        </p:spPr>
        <p:txBody>
          <a:bodyPr vert="horz" lIns="91440" tIns="45720" rIns="91440" bIns="45720" rtlCol="0" anchor="t">
            <a:normAutofit/>
          </a:bodyPr>
          <a:lstStyle/>
          <a:p>
            <a:pPr marL="0" indent="0">
              <a:spcAft>
                <a:spcPts val="600"/>
              </a:spcAft>
              <a:buNone/>
            </a:pPr>
            <a:r>
              <a:rPr lang="en-GB" sz="2200" noProof="0" dirty="0">
                <a:solidFill>
                  <a:srgbClr val="004286"/>
                </a:solidFill>
                <a:latin typeface="Work Sans"/>
                <a:cs typeface="Roboto Slab Bold"/>
              </a:rPr>
              <a:t>Nations are usually defined as political, bordered entities, (preferably or wishfully) encompassing culturally homogeneous individuals/members</a:t>
            </a:r>
          </a:p>
          <a:p>
            <a:pPr marL="0" indent="0">
              <a:spcAft>
                <a:spcPts val="600"/>
              </a:spcAft>
              <a:buNone/>
            </a:pPr>
            <a:r>
              <a:rPr lang="en-GB" sz="2200" noProof="0" dirty="0">
                <a:solidFill>
                  <a:srgbClr val="004286"/>
                </a:solidFill>
                <a:latin typeface="Work Sans"/>
                <a:cs typeface="Roboto Slab Bold"/>
              </a:rPr>
              <a:t>Ernest Gellner: nationalism = a political principle, which holds that the political and the national unit should be congruent</a:t>
            </a:r>
          </a:p>
          <a:p>
            <a:pPr marL="0" indent="0">
              <a:spcAft>
                <a:spcPts val="600"/>
              </a:spcAft>
              <a:buNone/>
            </a:pPr>
            <a:r>
              <a:rPr lang="en-GB" sz="2200" noProof="0" dirty="0">
                <a:solidFill>
                  <a:srgbClr val="004286"/>
                </a:solidFill>
                <a:latin typeface="Work Sans"/>
                <a:cs typeface="Roboto Slab Bold"/>
              </a:rPr>
              <a:t>Cultural definition: two individuals belong to the same nation “if and only if they share the same culture, where culture is understood as a system of ideas, signs, and associations, as well as ways of behaving and communicating” (2008, 6)</a:t>
            </a:r>
          </a:p>
          <a:p>
            <a:pPr marL="0" indent="0">
              <a:spcAft>
                <a:spcPts val="600"/>
              </a:spcAft>
              <a:buNone/>
            </a:pPr>
            <a:endParaRPr lang="en-GB" sz="2200" noProof="0" dirty="0">
              <a:solidFill>
                <a:srgbClr val="004286"/>
              </a:solidFill>
              <a:latin typeface="Work Sans"/>
              <a:cs typeface="Roboto Slab Bold"/>
            </a:endParaRPr>
          </a:p>
          <a:p>
            <a:pPr>
              <a:spcAft>
                <a:spcPts val="600"/>
              </a:spcAft>
            </a:pPr>
            <a:endParaRPr lang="en-GB" sz="2600" noProof="0" dirty="0">
              <a:solidFill>
                <a:srgbClr val="004286"/>
              </a:solidFill>
              <a:latin typeface="Work Sans"/>
              <a:cs typeface="Roboto Slab Bold"/>
            </a:endParaRPr>
          </a:p>
          <a:p>
            <a:pPr>
              <a:spcAft>
                <a:spcPts val="600"/>
              </a:spcAft>
            </a:pPr>
            <a:endParaRPr lang="en-GB" sz="2300" noProof="0" dirty="0">
              <a:solidFill>
                <a:srgbClr val="004286"/>
              </a:solidFill>
              <a:latin typeface="Roboto Slab Bold"/>
              <a:cs typeface="Roboto Slab Bold"/>
            </a:endParaRPr>
          </a:p>
        </p:txBody>
      </p:sp>
      <p:pic>
        <p:nvPicPr>
          <p:cNvPr id="6" name="Immagine 5" descr="EN-Funded by the EU-POS 10cm.jpg">
            <a:extLst>
              <a:ext uri="{FF2B5EF4-FFF2-40B4-BE49-F238E27FC236}">
                <a16:creationId xmlns:a16="http://schemas.microsoft.com/office/drawing/2014/main" id="{B3D083A8-8C1A-120D-3977-68A4F384E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2E8C7BB4-9F7D-A10E-7484-F4DC872E2C4B}"/>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79C72344-D664-B513-8B40-C88336E71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1C47A5A2-DFCE-94B4-5771-DE6F29A6B700}"/>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2CEBD0B2-FDF1-E6B2-CDBD-EBDFD884EDF5}"/>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56BCFE37-0CB7-F90E-AB5C-9DDC6CF8603E}"/>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F1E7C951-704F-1475-B0AD-5E49912ED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5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E9A46-5B68-A9FB-230A-5301D9EC6F7D}"/>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Theoretical Framework</a:t>
            </a:r>
            <a:r>
              <a:rPr lang="sl-SI" sz="4800" b="1" noProof="0" dirty="0">
                <a:solidFill>
                  <a:srgbClr val="CD0057"/>
                </a:solidFill>
                <a:latin typeface="Work Sans" pitchFamily="2" charset="0"/>
                <a:cs typeface="Sacramento"/>
              </a:rPr>
              <a:t> - </a:t>
            </a:r>
            <a:r>
              <a:rPr lang="en-GB" sz="4800" b="1" noProof="0" dirty="0">
                <a:solidFill>
                  <a:srgbClr val="CD0057"/>
                </a:solidFill>
                <a:latin typeface="Work Sans" pitchFamily="2" charset="0"/>
                <a:cs typeface="Sacramento"/>
              </a:rPr>
              <a:t>Culture</a:t>
            </a:r>
            <a:br>
              <a:rPr lang="en-GB" sz="4800" b="1" noProof="0" dirty="0">
                <a:solidFill>
                  <a:srgbClr val="CD0057"/>
                </a:solidFill>
                <a:latin typeface="Work Sans" pitchFamily="2" charset="0"/>
                <a:cs typeface="Sacramento"/>
              </a:rPr>
            </a:br>
            <a:endParaRPr lang="en-GB" sz="4800" b="1" noProof="0" dirty="0">
              <a:solidFill>
                <a:srgbClr val="CD0057"/>
              </a:solidFill>
              <a:latin typeface="Work Sans" pitchFamily="2" charset="0"/>
              <a:cs typeface="Sacramento"/>
            </a:endParaRPr>
          </a:p>
        </p:txBody>
      </p:sp>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838200" y="2171700"/>
            <a:ext cx="10515600" cy="3907067"/>
          </a:xfrm>
        </p:spPr>
        <p:txBody>
          <a:bodyPr vert="horz" lIns="91440" tIns="45720" rIns="91440" bIns="45720" rtlCol="0" anchor="t">
            <a:normAutofit fontScale="85000" lnSpcReduction="20000"/>
          </a:bodyPr>
          <a:lstStyle/>
          <a:p>
            <a:pPr marL="0" indent="0">
              <a:spcAft>
                <a:spcPts val="600"/>
              </a:spcAft>
              <a:buNone/>
            </a:pPr>
            <a:r>
              <a:rPr lang="en-GB" sz="2200" noProof="0" dirty="0">
                <a:solidFill>
                  <a:srgbClr val="004286"/>
                </a:solidFill>
                <a:latin typeface="Work Sans"/>
                <a:cs typeface="Roboto Slab Bold"/>
              </a:rPr>
              <a:t>National / Cultural identities = a differentiating function</a:t>
            </a:r>
            <a:r>
              <a:rPr lang="sl-SI" sz="2200" noProof="0" dirty="0">
                <a:solidFill>
                  <a:srgbClr val="004286"/>
                </a:solidFill>
                <a:latin typeface="Work Sans"/>
                <a:cs typeface="Roboto Slab Bold"/>
              </a:rPr>
              <a:t> (</a:t>
            </a:r>
            <a:r>
              <a:rPr lang="sl-SI" sz="2200" noProof="0" dirty="0" err="1">
                <a:solidFill>
                  <a:srgbClr val="004286"/>
                </a:solidFill>
                <a:latin typeface="Work Sans"/>
                <a:cs typeface="Roboto Slab Bold"/>
              </a:rPr>
              <a:t>Barth</a:t>
            </a:r>
            <a:r>
              <a:rPr lang="sl-SI" sz="2200" dirty="0">
                <a:solidFill>
                  <a:srgbClr val="004286"/>
                </a:solidFill>
                <a:latin typeface="Work Sans"/>
                <a:cs typeface="Roboto Slab Bold"/>
              </a:rPr>
              <a:t> (</a:t>
            </a:r>
            <a:r>
              <a:rPr lang="en-GB" sz="2200" dirty="0">
                <a:solidFill>
                  <a:srgbClr val="004286"/>
                </a:solidFill>
                <a:latin typeface="Work Sans"/>
                <a:cs typeface="Roboto Slab Bold"/>
              </a:rPr>
              <a:t>1998 [1969]</a:t>
            </a:r>
            <a:r>
              <a:rPr lang="sl-SI" sz="2200" dirty="0">
                <a:solidFill>
                  <a:srgbClr val="004286"/>
                </a:solidFill>
                <a:latin typeface="Work Sans"/>
                <a:cs typeface="Roboto Slab Bold"/>
              </a:rPr>
              <a:t>);</a:t>
            </a:r>
            <a:r>
              <a:rPr lang="en-US" sz="2200" dirty="0">
                <a:solidFill>
                  <a:srgbClr val="004286"/>
                </a:solidFill>
                <a:latin typeface="Work Sans"/>
                <a:cs typeface="Roboto Slab Bold"/>
              </a:rPr>
              <a:t> Verdery (1996)</a:t>
            </a:r>
            <a:r>
              <a:rPr lang="sl-SI" sz="2200" dirty="0">
                <a:solidFill>
                  <a:srgbClr val="004286"/>
                </a:solidFill>
                <a:latin typeface="Work Sans"/>
                <a:cs typeface="Roboto Slab Bold"/>
              </a:rPr>
              <a:t>; </a:t>
            </a:r>
            <a:r>
              <a:rPr lang="en-US" sz="2200" dirty="0">
                <a:solidFill>
                  <a:srgbClr val="004286"/>
                </a:solidFill>
                <a:latin typeface="Work Sans"/>
                <a:cs typeface="Roboto Slab Bold"/>
              </a:rPr>
              <a:t>Vermeulen &amp; </a:t>
            </a:r>
            <a:r>
              <a:rPr lang="en-US" sz="2200" dirty="0" err="1">
                <a:solidFill>
                  <a:srgbClr val="004286"/>
                </a:solidFill>
                <a:latin typeface="Work Sans"/>
                <a:cs typeface="Roboto Slab Bold"/>
              </a:rPr>
              <a:t>Govers</a:t>
            </a:r>
            <a:r>
              <a:rPr lang="en-US" sz="2200" dirty="0">
                <a:solidFill>
                  <a:srgbClr val="004286"/>
                </a:solidFill>
                <a:latin typeface="Work Sans"/>
                <a:cs typeface="Roboto Slab Bold"/>
              </a:rPr>
              <a:t> (1996)</a:t>
            </a:r>
            <a:r>
              <a:rPr lang="sl-SI" sz="2200" dirty="0">
                <a:solidFill>
                  <a:srgbClr val="004286"/>
                </a:solidFill>
                <a:latin typeface="Work Sans"/>
                <a:cs typeface="Roboto Slab Bold"/>
              </a:rPr>
              <a:t>; Mencin Čeplak (2003))</a:t>
            </a:r>
            <a:endParaRPr lang="en-GB" sz="2200" noProof="0" dirty="0">
              <a:solidFill>
                <a:srgbClr val="004286"/>
              </a:solidFill>
              <a:latin typeface="Work Sans"/>
              <a:cs typeface="Roboto Slab Bold"/>
            </a:endParaRPr>
          </a:p>
          <a:p>
            <a:pPr marL="0" indent="0">
              <a:spcAft>
                <a:spcPts val="600"/>
              </a:spcAft>
              <a:buNone/>
            </a:pPr>
            <a:r>
              <a:rPr lang="en-GB" sz="2200" noProof="0" dirty="0">
                <a:solidFill>
                  <a:srgbClr val="004286"/>
                </a:solidFill>
                <a:latin typeface="Work Sans"/>
                <a:cs typeface="Roboto Slab Bold"/>
              </a:rPr>
              <a:t>Gellner highlights the role of a shared </a:t>
            </a:r>
            <a:r>
              <a:rPr lang="en-GB" sz="2200" dirty="0">
                <a:solidFill>
                  <a:srgbClr val="004286"/>
                </a:solidFill>
                <a:latin typeface="Work Sans"/>
                <a:cs typeface="Roboto Slab Bold"/>
              </a:rPr>
              <a:t>culture </a:t>
            </a:r>
            <a:r>
              <a:rPr lang="en-GB" sz="2200" dirty="0">
                <a:solidFill>
                  <a:srgbClr val="004286"/>
                </a:solidFill>
                <a:latin typeface="Times New Roman" panose="02020603050405020304" pitchFamily="18" charset="0"/>
                <a:cs typeface="Times New Roman" panose="02020603050405020304" pitchFamily="18" charset="0"/>
              </a:rPr>
              <a:t>→</a:t>
            </a:r>
            <a:r>
              <a:rPr lang="sl-SI" sz="2200" dirty="0">
                <a:solidFill>
                  <a:srgbClr val="004286"/>
                </a:solidFill>
                <a:latin typeface="Times New Roman" panose="02020603050405020304" pitchFamily="18" charset="0"/>
                <a:cs typeface="Times New Roman" panose="02020603050405020304" pitchFamily="18" charset="0"/>
              </a:rPr>
              <a:t> </a:t>
            </a:r>
            <a:r>
              <a:rPr lang="en-GB" sz="2200" dirty="0">
                <a:solidFill>
                  <a:srgbClr val="004286"/>
                </a:solidFill>
                <a:latin typeface="Work Sans"/>
                <a:cs typeface="Roboto Slab Bold"/>
              </a:rPr>
              <a:t>(pervasive) “elite high culture” </a:t>
            </a:r>
            <a:r>
              <a:rPr lang="sl-SI" sz="2200" dirty="0">
                <a:solidFill>
                  <a:srgbClr val="004286"/>
                </a:solidFill>
                <a:latin typeface="Work Sans"/>
                <a:cs typeface="Roboto Slab Bold"/>
              </a:rPr>
              <a:t>= </a:t>
            </a:r>
            <a:r>
              <a:rPr lang="en-GB" sz="2200" dirty="0">
                <a:solidFill>
                  <a:srgbClr val="004286"/>
                </a:solidFill>
                <a:latin typeface="Work Sans"/>
                <a:cs typeface="Roboto Slab Bold"/>
              </a:rPr>
              <a:t>Gellner describes as “a standardized, education- and literacy-based system of communication” </a:t>
            </a:r>
            <a:r>
              <a:rPr lang="en-GB" sz="2200" dirty="0">
                <a:solidFill>
                  <a:srgbClr val="004286"/>
                </a:solidFill>
                <a:latin typeface="Times New Roman" panose="02020603050405020304" pitchFamily="18" charset="0"/>
                <a:cs typeface="Times New Roman" panose="02020603050405020304" pitchFamily="18" charset="0"/>
              </a:rPr>
              <a:t>→</a:t>
            </a:r>
            <a:r>
              <a:rPr lang="sl-SI" sz="2200" dirty="0">
                <a:solidFill>
                  <a:srgbClr val="004286"/>
                </a:solidFill>
                <a:latin typeface="Times New Roman" panose="02020603050405020304" pitchFamily="18" charset="0"/>
                <a:cs typeface="Times New Roman" panose="02020603050405020304" pitchFamily="18" charset="0"/>
              </a:rPr>
              <a:t> </a:t>
            </a:r>
            <a:r>
              <a:rPr lang="en-US" sz="2200" dirty="0">
                <a:solidFill>
                  <a:srgbClr val="004286"/>
                </a:solidFill>
                <a:latin typeface="Work Sans"/>
                <a:cs typeface="Roboto Slab Bold"/>
              </a:rPr>
              <a:t>has reinforced the belief that </a:t>
            </a:r>
            <a:r>
              <a:rPr lang="en-GB" sz="2200" dirty="0">
                <a:solidFill>
                  <a:srgbClr val="004286"/>
                </a:solidFill>
                <a:latin typeface="Work Sans"/>
                <a:cs typeface="Roboto Slab Bold"/>
              </a:rPr>
              <a:t>nationality can indeed be defined within the framework of a shared culture (Gellner 2008 [1983], 53–54).</a:t>
            </a:r>
            <a:endParaRPr lang="sl-SI" sz="2200" dirty="0">
              <a:solidFill>
                <a:srgbClr val="004286"/>
              </a:solidFill>
              <a:latin typeface="Work Sans"/>
              <a:cs typeface="Roboto Slab Bold"/>
            </a:endParaRPr>
          </a:p>
          <a:p>
            <a:pPr marL="0" indent="0">
              <a:spcAft>
                <a:spcPts val="600"/>
              </a:spcAft>
              <a:buNone/>
            </a:pPr>
            <a:r>
              <a:rPr lang="en-GB" sz="2200" noProof="0" dirty="0">
                <a:solidFill>
                  <a:srgbClr val="004286"/>
                </a:solidFill>
                <a:latin typeface="Work Sans"/>
                <a:cs typeface="Roboto Slab Bold"/>
              </a:rPr>
              <a:t>The idea of a shared culture plays a crucial role in establishing and maintaining the idea of a unified community (Hobsbawm 2007 [1990]; Gellner 2008 [1983]; Anderson 2003 [1983]; McLaren 1995). </a:t>
            </a:r>
          </a:p>
          <a:p>
            <a:pPr marL="0" indent="0">
              <a:spcAft>
                <a:spcPts val="600"/>
              </a:spcAft>
              <a:buNone/>
            </a:pPr>
            <a:r>
              <a:rPr lang="en-GB" sz="2200" noProof="0" dirty="0">
                <a:solidFill>
                  <a:srgbClr val="004286"/>
                </a:solidFill>
                <a:latin typeface="Work Sans"/>
                <a:cs typeface="Roboto Slab Bold"/>
              </a:rPr>
              <a:t>“The glue that binds the inhabitants or members of a group together and marks them as a distinct ethnic group” (Berg and Ní </a:t>
            </a:r>
            <a:r>
              <a:rPr lang="en-GB" sz="2200" noProof="0" dirty="0" err="1">
                <a:solidFill>
                  <a:srgbClr val="004286"/>
                </a:solidFill>
                <a:latin typeface="Work Sans"/>
                <a:cs typeface="Roboto Slab Bold"/>
              </a:rPr>
              <a:t>Éigeartaigh</a:t>
            </a:r>
            <a:r>
              <a:rPr lang="en-GB" sz="2200" noProof="0" dirty="0">
                <a:solidFill>
                  <a:srgbClr val="004286"/>
                </a:solidFill>
                <a:latin typeface="Work Sans"/>
                <a:cs typeface="Roboto Slab Bold"/>
              </a:rPr>
              <a:t> 2010, 7).</a:t>
            </a:r>
          </a:p>
          <a:p>
            <a:pPr marL="0" indent="0">
              <a:spcAft>
                <a:spcPts val="600"/>
              </a:spcAft>
              <a:buNone/>
            </a:pPr>
            <a:endParaRPr lang="en-GB" sz="2200" noProof="0" dirty="0">
              <a:solidFill>
                <a:srgbClr val="004286"/>
              </a:solidFill>
              <a:latin typeface="Work Sans"/>
              <a:cs typeface="Roboto Slab Bold"/>
            </a:endParaRPr>
          </a:p>
          <a:p>
            <a:pPr marL="0" indent="0">
              <a:spcAft>
                <a:spcPts val="600"/>
              </a:spcAft>
              <a:buNone/>
            </a:pPr>
            <a:r>
              <a:rPr lang="en-GB" sz="2200" noProof="0" dirty="0">
                <a:solidFill>
                  <a:srgbClr val="004286"/>
                </a:solidFill>
                <a:latin typeface="Work Sans"/>
                <a:cs typeface="Roboto Slab Bold"/>
              </a:rPr>
              <a:t>Nation-states → be “culturally one and indivisible”, (culturally) distinctive from others</a:t>
            </a:r>
            <a:endParaRPr lang="en-GB" sz="2600" noProof="0" dirty="0">
              <a:solidFill>
                <a:srgbClr val="004286"/>
              </a:solidFill>
              <a:latin typeface="Work Sans"/>
              <a:cs typeface="Roboto Slab Bold"/>
            </a:endParaRP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14156"/>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E9CEE156-C667-DAEB-59EA-7670F962B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4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3547F-B461-FA37-0C56-972A2C0BB4A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B9C3B98-FFAC-E013-5F3D-A247824B02D8}"/>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Theoretical Framework</a:t>
            </a:r>
            <a:r>
              <a:rPr lang="sl-SI" sz="4800" b="1" noProof="0" dirty="0">
                <a:solidFill>
                  <a:srgbClr val="CD0057"/>
                </a:solidFill>
                <a:latin typeface="Work Sans" pitchFamily="2" charset="0"/>
                <a:cs typeface="Sacramento"/>
              </a:rPr>
              <a:t> - </a:t>
            </a:r>
            <a:r>
              <a:rPr lang="sl-SI" sz="4800" b="1" noProof="0" dirty="0" err="1">
                <a:solidFill>
                  <a:srgbClr val="CD0057"/>
                </a:solidFill>
                <a:latin typeface="Work Sans" pitchFamily="2" charset="0"/>
                <a:cs typeface="Sacramento"/>
              </a:rPr>
              <a:t>Othering</a:t>
            </a:r>
            <a:br>
              <a:rPr lang="en-GB" sz="4800" b="1" noProof="0" dirty="0">
                <a:solidFill>
                  <a:srgbClr val="CD0057"/>
                </a:solidFill>
                <a:latin typeface="Work Sans" pitchFamily="2" charset="0"/>
                <a:cs typeface="Sacramento"/>
              </a:rPr>
            </a:br>
            <a:endParaRPr lang="en-GB" sz="4800" b="1" noProof="0" dirty="0">
              <a:solidFill>
                <a:srgbClr val="CD0057"/>
              </a:solidFill>
              <a:latin typeface="Work Sans" pitchFamily="2" charset="0"/>
              <a:cs typeface="Sacramento"/>
            </a:endParaRPr>
          </a:p>
        </p:txBody>
      </p:sp>
      <p:sp>
        <p:nvSpPr>
          <p:cNvPr id="3" name="Označba mesta vsebine 2">
            <a:extLst>
              <a:ext uri="{FF2B5EF4-FFF2-40B4-BE49-F238E27FC236}">
                <a16:creationId xmlns:a16="http://schemas.microsoft.com/office/drawing/2014/main" id="{10D501CF-B8AA-9C74-DDB7-21C22DE2FF73}"/>
              </a:ext>
            </a:extLst>
          </p:cNvPr>
          <p:cNvSpPr>
            <a:spLocks noGrp="1"/>
          </p:cNvSpPr>
          <p:nvPr>
            <p:ph idx="1"/>
          </p:nvPr>
        </p:nvSpPr>
        <p:spPr>
          <a:xfrm>
            <a:off x="838200" y="2171700"/>
            <a:ext cx="10515600" cy="4251678"/>
          </a:xfrm>
        </p:spPr>
        <p:txBody>
          <a:bodyPr vert="horz" lIns="91440" tIns="45720" rIns="91440" bIns="45720" rtlCol="0" anchor="t">
            <a:normAutofit fontScale="70000" lnSpcReduction="20000"/>
          </a:bodyPr>
          <a:lstStyle/>
          <a:p>
            <a:pPr marL="0" indent="0">
              <a:spcAft>
                <a:spcPts val="600"/>
              </a:spcAft>
              <a:buNone/>
            </a:pPr>
            <a:r>
              <a:rPr lang="en-GB" sz="2200" noProof="0" dirty="0">
                <a:solidFill>
                  <a:srgbClr val="004286"/>
                </a:solidFill>
                <a:latin typeface="Work Sans"/>
                <a:cs typeface="Roboto Slab Bold"/>
              </a:rPr>
              <a:t>OTHERING is the process and the discourse of marginalisation when the members of the other ethnic communities/immigrants are perceived as completely different and opposite to the “us”, to “our” culture and “our” ethnicity. </a:t>
            </a:r>
          </a:p>
          <a:p>
            <a:pPr marL="0" indent="0">
              <a:spcAft>
                <a:spcPts val="600"/>
              </a:spcAft>
              <a:buNone/>
            </a:pPr>
            <a:r>
              <a:rPr lang="en-GB" sz="2200" noProof="0" dirty="0">
                <a:solidFill>
                  <a:srgbClr val="004286"/>
                </a:solidFill>
                <a:latin typeface="Work Sans"/>
                <a:cs typeface="Roboto Slab Bold"/>
              </a:rPr>
              <a:t>The othering is always constructed on a binary division of “us” and “them”, “civilised” vs. ‘uncivilised’, ‘developed’ vs. ‘undeveloped’, etc. (Jensen, 2011).  </a:t>
            </a:r>
          </a:p>
          <a:p>
            <a:pPr marL="0" indent="0">
              <a:spcAft>
                <a:spcPts val="600"/>
              </a:spcAft>
              <a:buNone/>
            </a:pPr>
            <a:r>
              <a:rPr lang="en-GB" sz="2200" noProof="0" dirty="0">
                <a:solidFill>
                  <a:srgbClr val="004286"/>
                </a:solidFill>
                <a:latin typeface="Work Sans"/>
                <a:cs typeface="Roboto Slab Bold"/>
              </a:rPr>
              <a:t>In relation to Ethnicity </a:t>
            </a:r>
            <a:r>
              <a:rPr lang="en-GB" sz="2200" noProof="0" dirty="0">
                <a:solidFill>
                  <a:srgbClr val="004286"/>
                </a:solidFill>
                <a:latin typeface="Times New Roman" panose="02020603050405020304" pitchFamily="18" charset="0"/>
                <a:cs typeface="Times New Roman" panose="02020603050405020304" pitchFamily="18" charset="0"/>
              </a:rPr>
              <a:t>→ </a:t>
            </a:r>
            <a:r>
              <a:rPr lang="en-GB" sz="2200" noProof="0" dirty="0" err="1">
                <a:solidFill>
                  <a:srgbClr val="004286"/>
                </a:solidFill>
                <a:latin typeface="Work Sans"/>
                <a:cs typeface="Roboto Slab Bold"/>
              </a:rPr>
              <a:t>Postocolonial</a:t>
            </a:r>
            <a:r>
              <a:rPr lang="en-GB" sz="2200" noProof="0" dirty="0">
                <a:solidFill>
                  <a:srgbClr val="004286"/>
                </a:solidFill>
                <a:latin typeface="Work Sans"/>
                <a:cs typeface="Roboto Slab Bold"/>
              </a:rPr>
              <a:t> theory authors: Edward E. Said (1978) – the construction of the Orient as “the other”</a:t>
            </a:r>
          </a:p>
          <a:p>
            <a:pPr marL="0" indent="0">
              <a:spcAft>
                <a:spcPts val="600"/>
              </a:spcAft>
              <a:buNone/>
            </a:pPr>
            <a:r>
              <a:rPr lang="en-GB" sz="2200" dirty="0">
                <a:solidFill>
                  <a:srgbClr val="004286"/>
                </a:solidFill>
                <a:latin typeface="Work Sans"/>
                <a:cs typeface="Roboto Slab Bold"/>
              </a:rPr>
              <a:t>→</a:t>
            </a:r>
            <a:r>
              <a:rPr lang="en-GB" sz="2200" noProof="0" dirty="0">
                <a:solidFill>
                  <a:srgbClr val="004286"/>
                </a:solidFill>
                <a:latin typeface="Work Sans"/>
                <a:cs typeface="Roboto Slab Bold"/>
              </a:rPr>
              <a:t> reductionist view and includes elements of pathologisation and exoticisation</a:t>
            </a:r>
          </a:p>
          <a:p>
            <a:pPr marL="0" indent="0">
              <a:spcAft>
                <a:spcPts val="600"/>
              </a:spcAft>
              <a:buNone/>
            </a:pPr>
            <a:r>
              <a:rPr lang="en-GB" sz="2200" noProof="0" dirty="0" err="1">
                <a:solidFill>
                  <a:srgbClr val="004286"/>
                </a:solidFill>
                <a:latin typeface="Work Sans"/>
                <a:cs typeface="Roboto Slab Bold"/>
              </a:rPr>
              <a:t>Spivac</a:t>
            </a:r>
            <a:r>
              <a:rPr lang="sl-SI" sz="2200" dirty="0">
                <a:solidFill>
                  <a:srgbClr val="004286"/>
                </a:solidFill>
                <a:latin typeface="Work Sans"/>
                <a:cs typeface="Roboto Slab Bold"/>
              </a:rPr>
              <a:t> (&amp;</a:t>
            </a:r>
            <a:r>
              <a:rPr lang="sl-SI" sz="2200" dirty="0" err="1">
                <a:solidFill>
                  <a:srgbClr val="004286"/>
                </a:solidFill>
                <a:latin typeface="Work Sans"/>
                <a:cs typeface="Roboto Slab Bold"/>
              </a:rPr>
              <a:t>others</a:t>
            </a:r>
            <a:r>
              <a:rPr lang="sl-SI" sz="2200" dirty="0">
                <a:solidFill>
                  <a:srgbClr val="004286"/>
                </a:solidFill>
                <a:latin typeface="Work Sans"/>
                <a:cs typeface="Roboto Slab Bold"/>
              </a:rPr>
              <a:t>): </a:t>
            </a:r>
            <a:r>
              <a:rPr lang="en-GB" sz="2200" noProof="0" dirty="0">
                <a:solidFill>
                  <a:srgbClr val="004286"/>
                </a:solidFill>
                <a:latin typeface="Work Sans"/>
                <a:cs typeface="Roboto Slab Bold"/>
              </a:rPr>
              <a:t>power is at the centre, because the other is described as the one with less power, as inferior, and not fascinating (</a:t>
            </a:r>
            <a:r>
              <a:rPr lang="en-GB" sz="2200" noProof="0" dirty="0" err="1">
                <a:solidFill>
                  <a:srgbClr val="004286"/>
                </a:solidFill>
                <a:latin typeface="Work Sans"/>
                <a:cs typeface="Roboto Slab Bold"/>
              </a:rPr>
              <a:t>Spivac</a:t>
            </a:r>
            <a:r>
              <a:rPr lang="en-GB" sz="2200" noProof="0" dirty="0">
                <a:solidFill>
                  <a:srgbClr val="004286"/>
                </a:solidFill>
                <a:latin typeface="Work Sans"/>
                <a:cs typeface="Roboto Slab Bold"/>
              </a:rPr>
              <a:t>, 1985). </a:t>
            </a:r>
          </a:p>
          <a:p>
            <a:pPr marL="0" indent="0">
              <a:spcAft>
                <a:spcPts val="600"/>
              </a:spcAft>
              <a:buNone/>
            </a:pPr>
            <a:r>
              <a:rPr lang="en-GB" sz="2200" noProof="0" dirty="0">
                <a:solidFill>
                  <a:srgbClr val="004286"/>
                </a:solidFill>
                <a:latin typeface="Work Sans"/>
                <a:cs typeface="Roboto Slab Bold"/>
              </a:rPr>
              <a:t>Jensen (2011): term used</a:t>
            </a:r>
            <a:r>
              <a:rPr lang="sl-SI" sz="2200" noProof="0" dirty="0">
                <a:solidFill>
                  <a:srgbClr val="004286"/>
                </a:solidFill>
                <a:latin typeface="Work Sans"/>
                <a:cs typeface="Roboto Slab Bold"/>
              </a:rPr>
              <a:t> =</a:t>
            </a:r>
            <a:r>
              <a:rPr lang="en-GB" sz="2200" noProof="0" dirty="0">
                <a:solidFill>
                  <a:srgbClr val="004286"/>
                </a:solidFill>
                <a:latin typeface="Work Sans"/>
                <a:cs typeface="Roboto Slab Bold"/>
              </a:rPr>
              <a:t> differently, but demark a process of subordination, differentiation, </a:t>
            </a:r>
            <a:r>
              <a:rPr lang="en-GB" sz="2200" noProof="0" dirty="0" err="1">
                <a:solidFill>
                  <a:srgbClr val="004286"/>
                </a:solidFill>
                <a:latin typeface="Work Sans"/>
                <a:cs typeface="Roboto Slab Bold"/>
              </a:rPr>
              <a:t>demarcatisation</a:t>
            </a:r>
            <a:r>
              <a:rPr lang="en-GB" sz="2200" dirty="0">
                <a:solidFill>
                  <a:srgbClr val="004286"/>
                </a:solidFill>
                <a:latin typeface="Work Sans"/>
                <a:cs typeface="Roboto Slab Bold"/>
              </a:rPr>
              <a:t>, e</a:t>
            </a:r>
            <a:r>
              <a:rPr lang="en-GB" sz="2200" noProof="0" dirty="0" err="1">
                <a:solidFill>
                  <a:srgbClr val="004286"/>
                </a:solidFill>
                <a:latin typeface="Work Sans"/>
                <a:cs typeface="Roboto Slab Bold"/>
              </a:rPr>
              <a:t>xposing</a:t>
            </a:r>
            <a:r>
              <a:rPr lang="en-GB" sz="2200" noProof="0" dirty="0">
                <a:solidFill>
                  <a:srgbClr val="004286"/>
                </a:solidFill>
                <a:latin typeface="Work Sans"/>
                <a:cs typeface="Roboto Slab Bold"/>
              </a:rPr>
              <a:t> the social and cultural distance, </a:t>
            </a:r>
            <a:r>
              <a:rPr lang="en-GB" sz="2200" noProof="0" dirty="0" err="1">
                <a:solidFill>
                  <a:srgbClr val="004286"/>
                </a:solidFill>
                <a:latin typeface="Work Sans"/>
                <a:cs typeface="Roboto Slab Bold"/>
              </a:rPr>
              <a:t>stereotypisation</a:t>
            </a:r>
            <a:r>
              <a:rPr lang="en-GB" sz="2200" noProof="0" dirty="0">
                <a:solidFill>
                  <a:srgbClr val="004286"/>
                </a:solidFill>
                <a:latin typeface="Work Sans"/>
                <a:cs typeface="Roboto Slab Bold"/>
              </a:rPr>
              <a:t>, reduction and essentialism.</a:t>
            </a:r>
          </a:p>
          <a:p>
            <a:pPr marL="0" indent="0">
              <a:spcAft>
                <a:spcPts val="600"/>
              </a:spcAft>
              <a:buNone/>
            </a:pPr>
            <a:r>
              <a:rPr lang="en-GB" sz="2200" noProof="0" dirty="0">
                <a:solidFill>
                  <a:srgbClr val="004286"/>
                </a:solidFill>
                <a:latin typeface="Work Sans"/>
                <a:cs typeface="Roboto Slab Bold"/>
              </a:rPr>
              <a:t>Jensen: “a discursive process by which powerful groups, who may or may not make up a numerical majority, define subordinate groups into existence in a reductionist way which ascribe problematic and/or inferior characteristics to these subordinate groups. Such discursive processes affirm the legitimacy and superiority of the powerful and condition identity formation among the subordinate” (2011</a:t>
            </a:r>
            <a:r>
              <a:rPr lang="sl-SI" sz="2200" noProof="0" dirty="0">
                <a:solidFill>
                  <a:srgbClr val="004286"/>
                </a:solidFill>
                <a:latin typeface="Work Sans"/>
                <a:cs typeface="Roboto Slab Bold"/>
              </a:rPr>
              <a:t>, </a:t>
            </a:r>
            <a:r>
              <a:rPr lang="en-GB" sz="2200" noProof="0" dirty="0">
                <a:solidFill>
                  <a:srgbClr val="004286"/>
                </a:solidFill>
                <a:latin typeface="Work Sans"/>
                <a:cs typeface="Roboto Slab Bold"/>
              </a:rPr>
              <a:t>65).</a:t>
            </a:r>
          </a:p>
        </p:txBody>
      </p:sp>
      <p:pic>
        <p:nvPicPr>
          <p:cNvPr id="6" name="Immagine 5" descr="EN-Funded by the EU-POS 10cm.jpg">
            <a:extLst>
              <a:ext uri="{FF2B5EF4-FFF2-40B4-BE49-F238E27FC236}">
                <a16:creationId xmlns:a16="http://schemas.microsoft.com/office/drawing/2014/main" id="{89B8F8D3-57D0-18CE-F2D7-8EAA2D451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13E4D50D-2793-7583-C584-C4AFA3B9873F}"/>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9A0C0101-C8A2-DED2-FA7D-30326488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8F03445E-76F2-60AE-E152-F88CCBFD515A}"/>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6DB08971-9906-25B0-752D-53303BD61215}"/>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7FD3F1C2-C8F1-8250-5B70-7949CA750831}"/>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9827930B-0161-3899-C03B-1A211AB3E4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BFE1-FCD1-F41B-2EAC-66291752557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61D16D0-1977-E4F8-A896-F214EC5938BB}"/>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Reflexivity</a:t>
            </a:r>
          </a:p>
        </p:txBody>
      </p:sp>
      <p:sp>
        <p:nvSpPr>
          <p:cNvPr id="3" name="Označba mesta vsebine 2">
            <a:extLst>
              <a:ext uri="{FF2B5EF4-FFF2-40B4-BE49-F238E27FC236}">
                <a16:creationId xmlns:a16="http://schemas.microsoft.com/office/drawing/2014/main" id="{C7A21CE2-27EE-C8F7-EA1C-0E0F441CCADC}"/>
              </a:ext>
            </a:extLst>
          </p:cNvPr>
          <p:cNvSpPr>
            <a:spLocks noGrp="1"/>
          </p:cNvSpPr>
          <p:nvPr>
            <p:ph idx="1"/>
          </p:nvPr>
        </p:nvSpPr>
        <p:spPr>
          <a:xfrm>
            <a:off x="838200" y="2171700"/>
            <a:ext cx="10515600" cy="4251678"/>
          </a:xfrm>
        </p:spPr>
        <p:txBody>
          <a:bodyPr vert="horz" lIns="91440" tIns="45720" rIns="91440" bIns="45720" rtlCol="0" anchor="t">
            <a:normAutofit/>
          </a:bodyPr>
          <a:lstStyle/>
          <a:p>
            <a:pPr>
              <a:lnSpc>
                <a:spcPct val="115000"/>
              </a:lnSpc>
              <a:spcAft>
                <a:spcPts val="800"/>
              </a:spcAft>
              <a:buNone/>
              <a:tabLst>
                <a:tab pos="457200" algn="l"/>
              </a:tabLst>
            </a:pPr>
            <a:r>
              <a:rPr lang="en-GB" sz="2000" noProof="0" dirty="0">
                <a:solidFill>
                  <a:srgbClr val="004286"/>
                </a:solidFill>
                <a:latin typeface="Work Sans"/>
              </a:rPr>
              <a:t>Reflexivity</a:t>
            </a:r>
            <a:r>
              <a:rPr lang="sl-SI" sz="2000" dirty="0">
                <a:solidFill>
                  <a:srgbClr val="004286"/>
                </a:solidFill>
                <a:latin typeface="Work Sans"/>
              </a:rPr>
              <a:t>: </a:t>
            </a:r>
            <a:r>
              <a:rPr lang="en-US" sz="2000" dirty="0">
                <a:solidFill>
                  <a:srgbClr val="004286"/>
                </a:solidFill>
                <a:latin typeface="Work Sans"/>
              </a:rPr>
              <a:t>production of knowledge</a:t>
            </a:r>
            <a:r>
              <a:rPr lang="sl-SI" sz="2000" dirty="0">
                <a:solidFill>
                  <a:srgbClr val="004286"/>
                </a:solidFill>
                <a:latin typeface="Work Sans"/>
              </a:rPr>
              <a:t> + </a:t>
            </a:r>
            <a:r>
              <a:rPr lang="en-US" sz="2000" dirty="0">
                <a:solidFill>
                  <a:srgbClr val="004286"/>
                </a:solidFill>
                <a:latin typeface="Work Sans"/>
              </a:rPr>
              <a:t>process</a:t>
            </a:r>
            <a:r>
              <a:rPr lang="sl-SI" sz="2000" dirty="0">
                <a:solidFill>
                  <a:srgbClr val="004286"/>
                </a:solidFill>
                <a:latin typeface="Work Sans"/>
              </a:rPr>
              <a:t> (</a:t>
            </a:r>
            <a:r>
              <a:rPr lang="en-US" sz="2000" dirty="0">
                <a:solidFill>
                  <a:srgbClr val="004286"/>
                </a:solidFill>
                <a:latin typeface="Work Sans"/>
              </a:rPr>
              <a:t>methodological aspects</a:t>
            </a:r>
            <a:r>
              <a:rPr lang="sl-SI" sz="2000" dirty="0">
                <a:solidFill>
                  <a:srgbClr val="004286"/>
                </a:solidFill>
                <a:latin typeface="Work Sans"/>
              </a:rPr>
              <a:t>, </a:t>
            </a:r>
            <a:r>
              <a:rPr lang="en-US" sz="2000" dirty="0">
                <a:solidFill>
                  <a:srgbClr val="004286"/>
                </a:solidFill>
                <a:latin typeface="Work Sans"/>
              </a:rPr>
              <a:t>actors and contexts of the research</a:t>
            </a:r>
            <a:r>
              <a:rPr lang="sl-SI" sz="2000" dirty="0">
                <a:solidFill>
                  <a:srgbClr val="004286"/>
                </a:solidFill>
                <a:latin typeface="Work Sans"/>
              </a:rPr>
              <a:t>) +</a:t>
            </a:r>
            <a:r>
              <a:rPr lang="en-US" sz="2000" dirty="0">
                <a:solidFill>
                  <a:srgbClr val="004286"/>
                </a:solidFill>
                <a:latin typeface="Work Sans"/>
              </a:rPr>
              <a:t> data analysis (Guillemin </a:t>
            </a:r>
            <a:r>
              <a:rPr lang="sl-SI" sz="2000" dirty="0">
                <a:solidFill>
                  <a:srgbClr val="004286"/>
                </a:solidFill>
                <a:latin typeface="Work Sans"/>
              </a:rPr>
              <a:t>&amp;</a:t>
            </a:r>
            <a:r>
              <a:rPr lang="en-US" sz="2000" dirty="0">
                <a:solidFill>
                  <a:srgbClr val="004286"/>
                </a:solidFill>
                <a:latin typeface="Work Sans"/>
              </a:rPr>
              <a:t> Gillam, 2004, 275)</a:t>
            </a:r>
            <a:endParaRPr lang="sl-SI" sz="2000" dirty="0">
              <a:solidFill>
                <a:srgbClr val="004286"/>
              </a:solidFill>
              <a:latin typeface="Work Sans"/>
            </a:endParaRPr>
          </a:p>
          <a:p>
            <a:pPr>
              <a:lnSpc>
                <a:spcPct val="115000"/>
              </a:lnSpc>
              <a:spcAft>
                <a:spcPts val="800"/>
              </a:spcAft>
              <a:buNone/>
              <a:tabLst>
                <a:tab pos="457200" algn="l"/>
              </a:tabLst>
            </a:pPr>
            <a:r>
              <a:rPr lang="en-GB" sz="2000" b="1" dirty="0">
                <a:solidFill>
                  <a:srgbClr val="004286"/>
                </a:solidFill>
                <a:latin typeface="Work Sans"/>
              </a:rPr>
              <a:t>Reflexivity on researcher’s positionality </a:t>
            </a:r>
            <a:r>
              <a:rPr lang="en-GB" sz="2000" dirty="0">
                <a:solidFill>
                  <a:srgbClr val="004286"/>
                </a:solidFill>
                <a:latin typeface="Work Sans"/>
              </a:rPr>
              <a:t>– </a:t>
            </a:r>
            <a:r>
              <a:rPr lang="en-GB" sz="2000" noProof="0" dirty="0">
                <a:solidFill>
                  <a:srgbClr val="004286"/>
                </a:solidFill>
                <a:latin typeface="Work Sans"/>
              </a:rPr>
              <a:t>power relations: </a:t>
            </a:r>
            <a:r>
              <a:rPr lang="en-GB" sz="2000" dirty="0">
                <a:solidFill>
                  <a:srgbClr val="004286"/>
                </a:solidFill>
                <a:latin typeface="Work Sans"/>
              </a:rPr>
              <a:t>interpersonal relationships, context, and research process (Horgan, 2017)</a:t>
            </a:r>
          </a:p>
          <a:p>
            <a:pPr>
              <a:lnSpc>
                <a:spcPct val="115000"/>
              </a:lnSpc>
              <a:spcAft>
                <a:spcPts val="800"/>
              </a:spcAft>
              <a:buNone/>
              <a:tabLst>
                <a:tab pos="457200" algn="l"/>
              </a:tabLst>
            </a:pPr>
            <a:r>
              <a:rPr lang="en-GB" sz="2000" noProof="0" dirty="0">
                <a:solidFill>
                  <a:srgbClr val="004286"/>
                </a:solidFill>
                <a:latin typeface="Work Sans"/>
              </a:rPr>
              <a:t>	insider/outsider (majority or not)</a:t>
            </a:r>
          </a:p>
          <a:p>
            <a:pPr>
              <a:lnSpc>
                <a:spcPct val="115000"/>
              </a:lnSpc>
              <a:spcAft>
                <a:spcPts val="800"/>
              </a:spcAft>
              <a:buNone/>
              <a:tabLst>
                <a:tab pos="457200" algn="l"/>
              </a:tabLst>
            </a:pPr>
            <a:r>
              <a:rPr lang="en-GB" sz="2000" b="1" dirty="0">
                <a:solidFill>
                  <a:srgbClr val="004286"/>
                </a:solidFill>
                <a:latin typeface="Work Sans"/>
              </a:rPr>
              <a:t>Reflexivity on used methods</a:t>
            </a:r>
            <a:endParaRPr lang="sl-SI" sz="2000" b="1" dirty="0">
              <a:solidFill>
                <a:srgbClr val="004286"/>
              </a:solidFill>
              <a:latin typeface="Work Sans"/>
            </a:endParaRPr>
          </a:p>
          <a:p>
            <a:pPr marL="0" indent="0">
              <a:lnSpc>
                <a:spcPct val="115000"/>
              </a:lnSpc>
              <a:spcAft>
                <a:spcPts val="800"/>
              </a:spcAft>
              <a:buNone/>
              <a:tabLst>
                <a:tab pos="457200" algn="l"/>
              </a:tabLst>
            </a:pPr>
            <a:r>
              <a:rPr lang="en-GB" sz="2000" b="1" dirty="0">
                <a:solidFill>
                  <a:srgbClr val="004286"/>
                </a:solidFill>
                <a:latin typeface="Work Sans"/>
              </a:rPr>
              <a:t>Reflexivity in interpreting data</a:t>
            </a:r>
            <a:endParaRPr lang="sl-SI" sz="2000" b="1" dirty="0">
              <a:solidFill>
                <a:srgbClr val="004286"/>
              </a:solidFill>
              <a:latin typeface="Work Sans"/>
            </a:endParaRPr>
          </a:p>
        </p:txBody>
      </p:sp>
      <p:pic>
        <p:nvPicPr>
          <p:cNvPr id="6" name="Immagine 5" descr="EN-Funded by the EU-POS 10cm.jpg">
            <a:extLst>
              <a:ext uri="{FF2B5EF4-FFF2-40B4-BE49-F238E27FC236}">
                <a16:creationId xmlns:a16="http://schemas.microsoft.com/office/drawing/2014/main" id="{9E23A428-B32D-9437-D56B-8E4B66DFCB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CC62F0A3-F926-712F-62D2-F880E79F7F47}"/>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1796B265-8BE4-D03D-A56A-A8630E8F0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EA7F8926-7A3D-ECEC-F638-A6E7CCFCBCFB}"/>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2797FF53-8B53-C894-9AAB-D63837F41B58}"/>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9DD4C1AD-AE2B-4480-A855-151915E642E9}"/>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86874161-737A-A932-5AD7-CF8D13FED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7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84C44-6B36-7B20-6F1E-0A836AFBEF2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CEDF526-65C5-1E54-51CB-BF32F27BCB9A}"/>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Reflexivity and nations and culture</a:t>
            </a:r>
          </a:p>
        </p:txBody>
      </p:sp>
      <p:sp>
        <p:nvSpPr>
          <p:cNvPr id="3" name="Označba mesta vsebine 2">
            <a:extLst>
              <a:ext uri="{FF2B5EF4-FFF2-40B4-BE49-F238E27FC236}">
                <a16:creationId xmlns:a16="http://schemas.microsoft.com/office/drawing/2014/main" id="{B9C84D63-76BC-0273-9AC4-DE20AA02BD45}"/>
              </a:ext>
            </a:extLst>
          </p:cNvPr>
          <p:cNvSpPr>
            <a:spLocks noGrp="1"/>
          </p:cNvSpPr>
          <p:nvPr>
            <p:ph idx="1"/>
          </p:nvPr>
        </p:nvSpPr>
        <p:spPr>
          <a:xfrm>
            <a:off x="838200" y="2171700"/>
            <a:ext cx="10515600" cy="4251678"/>
          </a:xfrm>
        </p:spPr>
        <p:txBody>
          <a:bodyPr vert="horz" lIns="91440" tIns="45720" rIns="91440" bIns="45720" rtlCol="0" anchor="t">
            <a:normAutofit/>
          </a:bodyPr>
          <a:lstStyle/>
          <a:p>
            <a:pPr>
              <a:lnSpc>
                <a:spcPct val="115000"/>
              </a:lnSpc>
              <a:spcAft>
                <a:spcPts val="800"/>
              </a:spcAft>
              <a:buNone/>
              <a:tabLst>
                <a:tab pos="457200" algn="l"/>
              </a:tabLst>
            </a:pPr>
            <a:endParaRPr lang="sl-SI" sz="2000" dirty="0">
              <a:solidFill>
                <a:srgbClr val="004286"/>
              </a:solidFill>
              <a:latin typeface="Work Sans"/>
            </a:endParaRPr>
          </a:p>
          <a:p>
            <a:pPr>
              <a:lnSpc>
                <a:spcPct val="115000"/>
              </a:lnSpc>
              <a:spcAft>
                <a:spcPts val="800"/>
              </a:spcAft>
              <a:buNone/>
              <a:tabLst>
                <a:tab pos="457200" algn="l"/>
              </a:tabLst>
            </a:pPr>
            <a:r>
              <a:rPr lang="en-GB" sz="2000" noProof="0" dirty="0">
                <a:solidFill>
                  <a:srgbClr val="004286"/>
                </a:solidFill>
                <a:latin typeface="Work Sans"/>
              </a:rPr>
              <a:t>Eurocentric idea of national identity and culture </a:t>
            </a:r>
            <a:endParaRPr lang="sl-SI" sz="2000" noProof="0" dirty="0">
              <a:solidFill>
                <a:srgbClr val="004286"/>
              </a:solidFill>
              <a:latin typeface="Work Sans"/>
            </a:endParaRPr>
          </a:p>
          <a:p>
            <a:pPr>
              <a:lnSpc>
                <a:spcPct val="115000"/>
              </a:lnSpc>
              <a:spcAft>
                <a:spcPts val="800"/>
              </a:spcAft>
              <a:buNone/>
              <a:tabLst>
                <a:tab pos="457200" algn="l"/>
              </a:tabLst>
            </a:pPr>
            <a:r>
              <a:rPr lang="en-GB" sz="2000" noProof="0" dirty="0">
                <a:solidFill>
                  <a:srgbClr val="004286"/>
                </a:solidFill>
                <a:latin typeface="Times New Roman" panose="02020603050405020304" pitchFamily="18" charset="0"/>
                <a:cs typeface="Times New Roman" panose="02020603050405020304" pitchFamily="18" charset="0"/>
              </a:rPr>
              <a:t>→ </a:t>
            </a:r>
            <a:r>
              <a:rPr lang="en-GB" sz="2000" noProof="0" dirty="0">
                <a:solidFill>
                  <a:srgbClr val="004286"/>
                </a:solidFill>
                <a:latin typeface="Work Sans"/>
              </a:rPr>
              <a:t>homogeneous, bounded, traditional/high culture</a:t>
            </a:r>
            <a:r>
              <a:rPr lang="sl-SI" sz="2000" noProof="0" dirty="0">
                <a:solidFill>
                  <a:srgbClr val="004286"/>
                </a:solidFill>
                <a:latin typeface="Work Sans"/>
              </a:rPr>
              <a:t> </a:t>
            </a:r>
          </a:p>
          <a:p>
            <a:pPr>
              <a:lnSpc>
                <a:spcPct val="115000"/>
              </a:lnSpc>
              <a:spcAft>
                <a:spcPts val="800"/>
              </a:spcAft>
              <a:buNone/>
              <a:tabLst>
                <a:tab pos="457200" algn="l"/>
              </a:tabLst>
            </a:pPr>
            <a:r>
              <a:rPr lang="en-GB" sz="2000" noProof="0" dirty="0">
                <a:solidFill>
                  <a:srgbClr val="004286"/>
                </a:solidFill>
                <a:latin typeface="Work Sans"/>
              </a:rPr>
              <a:t>„seeing“ all the</a:t>
            </a:r>
            <a:r>
              <a:rPr lang="en-GB" sz="2000" dirty="0">
                <a:solidFill>
                  <a:srgbClr val="004286"/>
                </a:solidFill>
                <a:latin typeface="Work Sans"/>
              </a:rPr>
              <a:t> different „formats“ of culture“</a:t>
            </a:r>
            <a:endParaRPr lang="sl-SI" sz="2000" dirty="0">
              <a:solidFill>
                <a:srgbClr val="004286"/>
              </a:solidFill>
              <a:latin typeface="Work Sans"/>
            </a:endParaRPr>
          </a:p>
          <a:p>
            <a:pPr>
              <a:lnSpc>
                <a:spcPct val="115000"/>
              </a:lnSpc>
              <a:spcAft>
                <a:spcPts val="800"/>
              </a:spcAft>
              <a:buNone/>
              <a:tabLst>
                <a:tab pos="457200" algn="l"/>
              </a:tabLst>
            </a:pPr>
            <a:r>
              <a:rPr lang="en-GB" sz="2000" noProof="0" dirty="0">
                <a:solidFill>
                  <a:srgbClr val="004286"/>
                </a:solidFill>
                <a:latin typeface="Times New Roman" panose="02020603050405020304" pitchFamily="18" charset="0"/>
                <a:cs typeface="Times New Roman" panose="02020603050405020304" pitchFamily="18" charset="0"/>
              </a:rPr>
              <a:t>→ </a:t>
            </a:r>
            <a:r>
              <a:rPr lang="en-GB" sz="2000" dirty="0">
                <a:solidFill>
                  <a:srgbClr val="004286"/>
                </a:solidFill>
                <a:latin typeface="Work Sans"/>
                <a:cs typeface="Times New Roman" panose="02020603050405020304" pitchFamily="18" charset="0"/>
              </a:rPr>
              <a:t>how w</a:t>
            </a:r>
            <a:r>
              <a:rPr lang="en-GB" sz="2000" noProof="0" dirty="0">
                <a:solidFill>
                  <a:srgbClr val="004286"/>
                </a:solidFill>
                <a:latin typeface="Work Sans"/>
              </a:rPr>
              <a:t>e see children and what we assume their culture could be, </a:t>
            </a:r>
            <a:r>
              <a:rPr lang="en-GB" sz="2000" noProof="0" dirty="0" err="1">
                <a:solidFill>
                  <a:srgbClr val="004286"/>
                </a:solidFill>
                <a:latin typeface="Work Sans"/>
              </a:rPr>
              <a:t>espe</a:t>
            </a:r>
            <a:r>
              <a:rPr lang="sl-SI" sz="2000" noProof="0" dirty="0">
                <a:solidFill>
                  <a:srgbClr val="004286"/>
                </a:solidFill>
                <a:latin typeface="Work Sans"/>
              </a:rPr>
              <a:t>c</a:t>
            </a:r>
            <a:r>
              <a:rPr lang="en-GB" sz="2000" noProof="0" dirty="0" err="1">
                <a:solidFill>
                  <a:srgbClr val="004286"/>
                </a:solidFill>
                <a:latin typeface="Work Sans"/>
              </a:rPr>
              <a:t>ially</a:t>
            </a:r>
            <a:r>
              <a:rPr lang="en-GB" sz="2000" noProof="0" dirty="0">
                <a:solidFill>
                  <a:srgbClr val="004286"/>
                </a:solidFill>
                <a:latin typeface="Work Sans"/>
              </a:rPr>
              <a:t> if of other national/ethnic</a:t>
            </a:r>
            <a:r>
              <a:rPr lang="en-GB" sz="2000" dirty="0">
                <a:solidFill>
                  <a:srgbClr val="004286"/>
                </a:solidFill>
                <a:latin typeface="Work Sans"/>
              </a:rPr>
              <a:t>/cultural</a:t>
            </a:r>
            <a:r>
              <a:rPr lang="en-GB" sz="2000" noProof="0" dirty="0">
                <a:solidFill>
                  <a:srgbClr val="004286"/>
                </a:solidFill>
                <a:latin typeface="Work Sans"/>
              </a:rPr>
              <a:t> background</a:t>
            </a:r>
            <a:endParaRPr lang="sl-SI" sz="2000" noProof="0" dirty="0">
              <a:solidFill>
                <a:srgbClr val="004286"/>
              </a:solidFill>
              <a:latin typeface="Work Sans"/>
            </a:endParaRPr>
          </a:p>
          <a:p>
            <a:pPr>
              <a:lnSpc>
                <a:spcPct val="115000"/>
              </a:lnSpc>
              <a:spcAft>
                <a:spcPts val="800"/>
              </a:spcAft>
              <a:buNone/>
              <a:tabLst>
                <a:tab pos="457200" algn="l"/>
              </a:tabLst>
            </a:pPr>
            <a:r>
              <a:rPr lang="sl-SI" sz="2000" dirty="0">
                <a:solidFill>
                  <a:srgbClr val="004286"/>
                </a:solidFill>
                <a:latin typeface="Work Sans"/>
              </a:rPr>
              <a:t>*</a:t>
            </a:r>
            <a:r>
              <a:rPr lang="en-GB" sz="2000" dirty="0">
                <a:solidFill>
                  <a:srgbClr val="004286"/>
                </a:solidFill>
                <a:latin typeface="Work Sans"/>
              </a:rPr>
              <a:t>Popular culture</a:t>
            </a:r>
            <a:endParaRPr lang="en-GB" sz="2000" noProof="0" dirty="0">
              <a:solidFill>
                <a:srgbClr val="004286"/>
              </a:solidFill>
              <a:latin typeface="Work Sans"/>
            </a:endParaRPr>
          </a:p>
          <a:p>
            <a:pPr>
              <a:lnSpc>
                <a:spcPct val="115000"/>
              </a:lnSpc>
              <a:spcAft>
                <a:spcPts val="800"/>
              </a:spcAft>
              <a:buNone/>
              <a:tabLst>
                <a:tab pos="457200" algn="l"/>
              </a:tabLst>
            </a:pPr>
            <a:endParaRPr lang="en-GB" sz="2000" noProof="0" dirty="0">
              <a:solidFill>
                <a:srgbClr val="004286"/>
              </a:solidFill>
              <a:latin typeface="Work Sans"/>
            </a:endParaRPr>
          </a:p>
          <a:p>
            <a:pPr>
              <a:lnSpc>
                <a:spcPct val="115000"/>
              </a:lnSpc>
              <a:spcAft>
                <a:spcPts val="800"/>
              </a:spcAft>
              <a:buNone/>
              <a:tabLst>
                <a:tab pos="457200" algn="l"/>
              </a:tabLst>
            </a:pPr>
            <a:endParaRPr lang="en-GB" sz="2000" noProof="0" dirty="0">
              <a:solidFill>
                <a:srgbClr val="004286"/>
              </a:solidFill>
              <a:latin typeface="Work Sans"/>
            </a:endParaRPr>
          </a:p>
        </p:txBody>
      </p:sp>
      <p:pic>
        <p:nvPicPr>
          <p:cNvPr id="6" name="Immagine 5" descr="EN-Funded by the EU-POS 10cm.jpg">
            <a:extLst>
              <a:ext uri="{FF2B5EF4-FFF2-40B4-BE49-F238E27FC236}">
                <a16:creationId xmlns:a16="http://schemas.microsoft.com/office/drawing/2014/main" id="{66CF4E2E-7265-F6CE-85BA-D991E8C9E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6469A483-32C1-FABD-5BFA-9771D6568A53}"/>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52A9E87D-5811-8F12-C4C0-0721DE4D5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8C73795B-A06A-9215-1886-9F7885930F95}"/>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1FEE87A1-FD89-1127-F644-38FD17E8E6ED}"/>
              </a:ext>
            </a:extLst>
          </p:cNvPr>
          <p:cNvSpPr/>
          <p:nvPr/>
        </p:nvSpPr>
        <p:spPr>
          <a:xfrm>
            <a:off x="499533" y="6014156"/>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A2E7D2BB-E5B4-EBB0-C1AC-A71BEBBE4FBA}"/>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ADFD227C-33C9-276B-D8CE-60D281596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00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838200" y="2482620"/>
            <a:ext cx="10515600" cy="3596147"/>
          </a:xfrm>
        </p:spPr>
        <p:txBody>
          <a:bodyPr vert="horz" lIns="91440" tIns="45720" rIns="91440" bIns="45720" rtlCol="0" anchor="t">
            <a:normAutofit/>
          </a:bodyPr>
          <a:lstStyle/>
          <a:p>
            <a:pPr>
              <a:lnSpc>
                <a:spcPct val="115000"/>
              </a:lnSpc>
              <a:spcAft>
                <a:spcPts val="800"/>
              </a:spcAft>
              <a:buNone/>
              <a:tabLst>
                <a:tab pos="457200" algn="l"/>
              </a:tabLst>
            </a:pPr>
            <a:r>
              <a:rPr lang="en-GB" sz="2000" i="1" noProof="0" dirty="0">
                <a:solidFill>
                  <a:srgbClr val="004286"/>
                </a:solidFill>
                <a:latin typeface="Work Sans"/>
              </a:rPr>
              <a:t>Question: </a:t>
            </a:r>
          </a:p>
          <a:p>
            <a:pPr>
              <a:lnSpc>
                <a:spcPct val="115000"/>
              </a:lnSpc>
              <a:spcAft>
                <a:spcPts val="800"/>
              </a:spcAft>
              <a:buNone/>
              <a:tabLst>
                <a:tab pos="457200" algn="l"/>
              </a:tabLst>
            </a:pPr>
            <a:r>
              <a:rPr lang="en-GB" sz="2000" i="1" dirty="0">
                <a:solidFill>
                  <a:srgbClr val="004286"/>
                </a:solidFill>
                <a:latin typeface="Work Sans"/>
              </a:rPr>
              <a:t>How can researchers use reflexivity to challenge their own learned assumptions about “essentialised” (fixed/stereotyped) cultural expressions when studying children's diverse cultural practices—especially if the cultural practises are something the researcher(s) would categorise as “ethnically essentialised”?</a:t>
            </a:r>
            <a:endParaRPr lang="sl-SI" sz="2000" i="1" dirty="0">
              <a:solidFill>
                <a:srgbClr val="004286"/>
              </a:solidFill>
              <a:latin typeface="Work Sans"/>
            </a:endParaRPr>
          </a:p>
          <a:p>
            <a:pPr marL="0" indent="0">
              <a:buNone/>
            </a:pPr>
            <a:endParaRPr lang="en-GB" sz="8800" noProof="0" dirty="0">
              <a:solidFill>
                <a:srgbClr val="004286"/>
              </a:solidFill>
              <a:latin typeface="Work Sans" pitchFamily="2" charset="0"/>
              <a:cs typeface="Roboto Slab Bold"/>
            </a:endParaRP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14156"/>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4529164C-E8D9-4BD6-97F0-7A10EFB199EF}"/>
              </a:ext>
            </a:extLst>
          </p:cNvPr>
          <p:cNvSpPr txBox="1"/>
          <p:nvPr/>
        </p:nvSpPr>
        <p:spPr>
          <a:xfrm>
            <a:off x="3362527" y="6200865"/>
            <a:ext cx="5466945" cy="861774"/>
          </a:xfrm>
          <a:prstGeom prst="rect">
            <a:avLst/>
          </a:prstGeom>
          <a:noFill/>
        </p:spPr>
        <p:txBody>
          <a:bodyPr wrap="square" lIns="91440" tIns="45720" rIns="91440" bIns="45720" rtlCol="0" anchor="t">
            <a:spAutoFit/>
          </a:bodyPr>
          <a:lstStyle/>
          <a:p>
            <a:pPr algn="just"/>
            <a:r>
              <a:rPr lang="en-GB" sz="1000" i="1" kern="100" noProof="0" dirty="0">
                <a:effectLst/>
                <a:latin typeface="Work Sans"/>
                <a:ea typeface="Calibri" panose="020F0502020204030204" pitchFamily="34" charset="0"/>
                <a:cs typeface="Times New Roman"/>
              </a:rPr>
              <a:t>Funded by the European Union. Views and opinions expressed are however those of the author(s) only and do not necessarily reflect those of the European Union or European Research Executive Agency (REA). Neither the European Union nor the granting authority can be held responsible for them.</a:t>
            </a:r>
            <a:endParaRPr lang="en-GB" sz="1000" kern="100" noProof="0" dirty="0">
              <a:effectLst/>
              <a:latin typeface="Work Sans"/>
              <a:ea typeface="Calibri" panose="020F0502020204030204" pitchFamily="34" charset="0"/>
              <a:cs typeface="Times New Roman"/>
            </a:endParaRPr>
          </a:p>
          <a:p>
            <a:pPr algn="just"/>
            <a:endParaRPr lang="en-GB" sz="1000" noProof="0" dirty="0"/>
          </a:p>
        </p:txBody>
      </p:sp>
      <p:pic>
        <p:nvPicPr>
          <p:cNvPr id="5" name="Picture 2" descr="Spring School 2019">
            <a:extLst>
              <a:ext uri="{FF2B5EF4-FFF2-40B4-BE49-F238E27FC236}">
                <a16:creationId xmlns:a16="http://schemas.microsoft.com/office/drawing/2014/main" id="{75217B89-1001-E315-CE7E-6F7C2A5B6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8" y="6063648"/>
            <a:ext cx="1170432" cy="7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1908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2f6b76-f046-4e98-8f99-11cd06a68184" xsi:nil="true"/>
    <lcf76f155ced4ddcb4097134ff3c332f xmlns="3ca3352e-2e10-41eb-9ce9-cda720aac09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1C18EC0542D7D4EAEA39B02006D51E2" ma:contentTypeVersion="14" ma:contentTypeDescription="Opret et nyt dokument." ma:contentTypeScope="" ma:versionID="d4b1269be7528a0787650cea5921b7f3">
  <xsd:schema xmlns:xsd="http://www.w3.org/2001/XMLSchema" xmlns:xs="http://www.w3.org/2001/XMLSchema" xmlns:p="http://schemas.microsoft.com/office/2006/metadata/properties" xmlns:ns2="3ca3352e-2e10-41eb-9ce9-cda720aac092" xmlns:ns3="5c2f6b76-f046-4e98-8f99-11cd06a68184" targetNamespace="http://schemas.microsoft.com/office/2006/metadata/properties" ma:root="true" ma:fieldsID="88d1f1bac422996c9421d2e17ebb207a" ns2:_="" ns3:_="">
    <xsd:import namespace="3ca3352e-2e10-41eb-9ce9-cda720aac092"/>
    <xsd:import namespace="5c2f6b76-f046-4e98-8f99-11cd06a681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3352e-2e10-41eb-9ce9-cda720aac0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2f6b76-f046-4e98-8f99-11cd06a681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b2a9513-9ba3-4673-aa5e-774c2c50a64d}" ma:internalName="TaxCatchAll" ma:showField="CatchAllData" ma:web="5c2f6b76-f046-4e98-8f99-11cd06a6818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3740C-32F2-4A9A-8F2D-774B79EF1902}">
  <ds:schemaRefs>
    <ds:schemaRef ds:uri="http://schemas.microsoft.com/office/2006/metadata/properties"/>
    <ds:schemaRef ds:uri="http://schemas.microsoft.com/office/infopath/2007/PartnerControls"/>
    <ds:schemaRef ds:uri="5c2f6b76-f046-4e98-8f99-11cd06a68184"/>
    <ds:schemaRef ds:uri="3ca3352e-2e10-41eb-9ce9-cda720aac092"/>
  </ds:schemaRefs>
</ds:datastoreItem>
</file>

<file path=customXml/itemProps2.xml><?xml version="1.0" encoding="utf-8"?>
<ds:datastoreItem xmlns:ds="http://schemas.openxmlformats.org/officeDocument/2006/customXml" ds:itemID="{36F9EA33-86DB-458A-87EE-C0A5803939A3}">
  <ds:schemaRefs>
    <ds:schemaRef ds:uri="http://schemas.microsoft.com/sharepoint/v3/contenttype/forms"/>
  </ds:schemaRefs>
</ds:datastoreItem>
</file>

<file path=customXml/itemProps3.xml><?xml version="1.0" encoding="utf-8"?>
<ds:datastoreItem xmlns:ds="http://schemas.openxmlformats.org/officeDocument/2006/customXml" ds:itemID="{ECF9367D-78A8-47EA-A0F2-FE7503888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3352e-2e10-41eb-9ce9-cda720aac092"/>
    <ds:schemaRef ds:uri="5c2f6b76-f046-4e98-8f99-11cd06a68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12863</TotalTime>
  <Words>829</Words>
  <Application>Microsoft Office PowerPoint</Application>
  <PresentationFormat>Širokozaslonsko</PresentationFormat>
  <Paragraphs>57</Paragraphs>
  <Slides>8</Slides>
  <Notes>7</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8</vt:i4>
      </vt:variant>
    </vt:vector>
  </HeadingPairs>
  <TitlesOfParts>
    <vt:vector size="18" baseType="lpstr">
      <vt:lpstr>Aptos</vt:lpstr>
      <vt:lpstr>Arial</vt:lpstr>
      <vt:lpstr>Calibri</vt:lpstr>
      <vt:lpstr>Calibri Light</vt:lpstr>
      <vt:lpstr>Roboto Light</vt:lpstr>
      <vt:lpstr>Roboto Slab Bold</vt:lpstr>
      <vt:lpstr>Roboto Slab Light</vt:lpstr>
      <vt:lpstr>Times New Roman</vt:lpstr>
      <vt:lpstr>Work Sans</vt:lpstr>
      <vt:lpstr>Officeova tema</vt:lpstr>
      <vt:lpstr>Reflexivity as a Research Approach to  Overcoming Othering </vt:lpstr>
      <vt:lpstr>Table of content</vt:lpstr>
      <vt:lpstr>Theoretical Framework - Nation(alism):   </vt:lpstr>
      <vt:lpstr>Theoretical Framework - Culture </vt:lpstr>
      <vt:lpstr>Theoretical Framework - Othering </vt:lpstr>
      <vt:lpstr>Reflexivity</vt:lpstr>
      <vt:lpstr>Reflexivity and nations and culture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including subtitle that can also be quite long in order to explain the content   Ime Priimek, Ime Priimek &amp; Ime Priimek Ki prihajajo iz institucije</dc:title>
  <dc:creator>Maja Zadel</dc:creator>
  <cp:lastModifiedBy>Maja Zadel</cp:lastModifiedBy>
  <cp:revision>76</cp:revision>
  <dcterms:created xsi:type="dcterms:W3CDTF">2024-03-13T09:09:27Z</dcterms:created>
  <dcterms:modified xsi:type="dcterms:W3CDTF">2025-07-01T14:01:51Z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0x01010041C18EC0542D7D4EAEA39B02006D51E2</vt:lpwstr>
  </property>
  <property fmtid="{D5CDD505-2E9C-101B-9397-08002B2CF9AE}" pid="3" name="MediaServiceImageTags">
    <vt:lpwstr/>
  </property>
</Properties>
</file>