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6" r:id="rId2"/>
    <p:sldId id="263" r:id="rId3"/>
    <p:sldId id="257" r:id="rId4"/>
    <p:sldId id="261" r:id="rId5"/>
    <p:sldId id="264" r:id="rId6"/>
    <p:sldId id="259" r:id="rId7"/>
    <p:sldId id="258" r:id="rId8"/>
    <p:sldId id="260" r:id="rId9"/>
    <p:sldId id="262" r:id="rId1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98" autoAdjust="0"/>
    <p:restoredTop sz="94654"/>
  </p:normalViewPr>
  <p:slideViewPr>
    <p:cSldViewPr snapToGrid="0">
      <p:cViewPr varScale="1">
        <p:scale>
          <a:sx n="108" d="100"/>
          <a:sy n="108" d="100"/>
        </p:scale>
        <p:origin x="64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6/4/25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055576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6/4/25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983856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6/4/25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291415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6/4/25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772553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6/4/25</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701701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6/4/25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334566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6/4/25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348939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6/4/25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555656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6/4/25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272870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6/4/25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623422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6/4/25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017435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6/4/25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1764490531"/>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ige.europa.eu/gender-equality-index/2024"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457B0-52F1-EA1F-6A44-6845C9AF904F}"/>
            </a:ext>
          </a:extLst>
        </p:cNvPr>
        <p:cNvGrpSpPr/>
        <p:nvPr/>
      </p:nvGrpSpPr>
      <p:grpSpPr>
        <a:xfrm>
          <a:off x="0" y="0"/>
          <a:ext cx="0" cy="0"/>
          <a:chOff x="0" y="0"/>
          <a:chExt cx="0" cy="0"/>
        </a:xfrm>
      </p:grpSpPr>
      <p:sp>
        <p:nvSpPr>
          <p:cNvPr id="3" name="Podnaslov 2">
            <a:extLst>
              <a:ext uri="{FF2B5EF4-FFF2-40B4-BE49-F238E27FC236}">
                <a16:creationId xmlns:a16="http://schemas.microsoft.com/office/drawing/2014/main" id="{E6BE8AA9-F595-B2CB-74BA-3F995B4F912E}"/>
              </a:ext>
            </a:extLst>
          </p:cNvPr>
          <p:cNvSpPr>
            <a:spLocks noGrp="1"/>
          </p:cNvSpPr>
          <p:nvPr>
            <p:ph type="subTitle" idx="1"/>
          </p:nvPr>
        </p:nvSpPr>
        <p:spPr>
          <a:xfrm>
            <a:off x="404064" y="3596666"/>
            <a:ext cx="11246069" cy="2352452"/>
          </a:xfrm>
        </p:spPr>
        <p:txBody>
          <a:bodyPr>
            <a:normAutofit fontScale="85000" lnSpcReduction="20000"/>
          </a:bodyPr>
          <a:lstStyle/>
          <a:p>
            <a:r>
              <a:rPr lang="sl-SI" sz="2400" b="1" dirty="0">
                <a:solidFill>
                  <a:srgbClr val="004286"/>
                </a:solidFill>
                <a:latin typeface="Work Sans" pitchFamily="2" charset="-18"/>
                <a:cs typeface="Roboto"/>
              </a:rPr>
              <a:t>Klaudia Kaptur </a:t>
            </a:r>
          </a:p>
          <a:p>
            <a:r>
              <a:rPr lang="sl-SI" sz="2300" dirty="0">
                <a:solidFill>
                  <a:srgbClr val="004286"/>
                </a:solidFill>
                <a:latin typeface="Work Sans" pitchFamily="2" charset="-18"/>
                <a:cs typeface="Roboto"/>
              </a:rPr>
              <a:t>Uniwersytet Wrocławski </a:t>
            </a:r>
            <a:endParaRPr lang="sl-SI" dirty="0">
              <a:solidFill>
                <a:srgbClr val="004286"/>
              </a:solidFill>
              <a:latin typeface="Work Sans" pitchFamily="2" charset="-18"/>
              <a:cs typeface="Roboto"/>
            </a:endParaRPr>
          </a:p>
          <a:p>
            <a:r>
              <a:rPr lang="sl-SI" sz="2100" dirty="0">
                <a:solidFill>
                  <a:srgbClr val="004286"/>
                </a:solidFill>
                <a:latin typeface="Work Sans" pitchFamily="2" charset="-18"/>
              </a:rPr>
              <a:t>Community-Based Research, Decolonial Theory and Education </a:t>
            </a:r>
          </a:p>
          <a:p>
            <a:r>
              <a:rPr lang="sl-SI" sz="2100" dirty="0">
                <a:solidFill>
                  <a:srgbClr val="004286"/>
                </a:solidFill>
                <a:latin typeface="Work Sans" pitchFamily="2" charset="-18"/>
              </a:rPr>
              <a:t>Challenges and Opportunities</a:t>
            </a:r>
          </a:p>
          <a:p>
            <a:endParaRPr lang="sl-SI" sz="1600" b="1" dirty="0">
              <a:solidFill>
                <a:srgbClr val="004286"/>
              </a:solidFill>
              <a:latin typeface="Work Sans" pitchFamily="2" charset="-18"/>
              <a:cs typeface="Roboto"/>
            </a:endParaRPr>
          </a:p>
          <a:p>
            <a:r>
              <a:rPr lang="sl-SI" sz="1600" b="1" dirty="0">
                <a:solidFill>
                  <a:srgbClr val="004286"/>
                </a:solidFill>
                <a:latin typeface="Work Sans" pitchFamily="2" charset="-18"/>
                <a:cs typeface="Roboto"/>
              </a:rPr>
              <a:t>Budapest, 4th of June 2025</a:t>
            </a:r>
          </a:p>
        </p:txBody>
      </p:sp>
      <p:sp>
        <p:nvSpPr>
          <p:cNvPr id="12" name="Rettangolo 11">
            <a:extLst>
              <a:ext uri="{FF2B5EF4-FFF2-40B4-BE49-F238E27FC236}">
                <a16:creationId xmlns:a16="http://schemas.microsoft.com/office/drawing/2014/main" id="{412429DC-1E8F-C9FE-48CF-999318B7EB0E}"/>
              </a:ext>
            </a:extLst>
          </p:cNvPr>
          <p:cNvSpPr/>
          <p:nvPr/>
        </p:nvSpPr>
        <p:spPr>
          <a:xfrm>
            <a:off x="1509622" y="1528230"/>
            <a:ext cx="9273397" cy="1858433"/>
          </a:xfrm>
          <a:prstGeom prst="rect">
            <a:avLst/>
          </a:prstGeom>
          <a:solidFill>
            <a:srgbClr val="CD00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Naslov 1">
            <a:extLst>
              <a:ext uri="{FF2B5EF4-FFF2-40B4-BE49-F238E27FC236}">
                <a16:creationId xmlns:a16="http://schemas.microsoft.com/office/drawing/2014/main" id="{26A0FAE6-0836-C36E-570B-2FFBAE8512DB}"/>
              </a:ext>
            </a:extLst>
          </p:cNvPr>
          <p:cNvSpPr>
            <a:spLocks noGrp="1"/>
          </p:cNvSpPr>
          <p:nvPr>
            <p:ph type="ctrTitle"/>
          </p:nvPr>
        </p:nvSpPr>
        <p:spPr>
          <a:xfrm>
            <a:off x="1933186" y="1683773"/>
            <a:ext cx="8418786" cy="809464"/>
          </a:xfrm>
        </p:spPr>
        <p:txBody>
          <a:bodyPr>
            <a:noAutofit/>
          </a:bodyPr>
          <a:lstStyle/>
          <a:p>
            <a:r>
              <a:rPr lang="sl-SI" sz="2400" dirty="0">
                <a:solidFill>
                  <a:schemeClr val="bg1"/>
                </a:solidFill>
                <a:latin typeface="Work Sans" pitchFamily="2" charset="-18"/>
                <a:cs typeface="Roboto Light"/>
              </a:rPr>
              <a:t>Gender equality in education</a:t>
            </a:r>
            <a:br>
              <a:rPr lang="sl-SI" sz="2400" dirty="0">
                <a:solidFill>
                  <a:schemeClr val="bg1"/>
                </a:solidFill>
                <a:latin typeface="Work Sans" pitchFamily="2" charset="-18"/>
                <a:cs typeface="Roboto Light"/>
              </a:rPr>
            </a:br>
            <a:endParaRPr lang="sl-SI" sz="1400" dirty="0">
              <a:solidFill>
                <a:schemeClr val="bg1"/>
              </a:solidFill>
              <a:latin typeface="Roboto Light"/>
              <a:cs typeface="Roboto Light"/>
            </a:endParaRPr>
          </a:p>
        </p:txBody>
      </p:sp>
      <p:pic>
        <p:nvPicPr>
          <p:cNvPr id="11" name="Immagine 10" descr="logotip rgb_brez napisa.eps">
            <a:extLst>
              <a:ext uri="{FF2B5EF4-FFF2-40B4-BE49-F238E27FC236}">
                <a16:creationId xmlns:a16="http://schemas.microsoft.com/office/drawing/2014/main" id="{5AC38C07-6D66-7B15-EF63-C8EC3423BA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060" y="492436"/>
            <a:ext cx="4333180" cy="602628"/>
          </a:xfrm>
          <a:prstGeom prst="rect">
            <a:avLst/>
          </a:prstGeom>
        </p:spPr>
      </p:pic>
      <p:sp>
        <p:nvSpPr>
          <p:cNvPr id="15" name="Naslov 1">
            <a:extLst>
              <a:ext uri="{FF2B5EF4-FFF2-40B4-BE49-F238E27FC236}">
                <a16:creationId xmlns:a16="http://schemas.microsoft.com/office/drawing/2014/main" id="{BDB8160A-320A-CF58-8DFE-A2FBFAF5C232}"/>
              </a:ext>
            </a:extLst>
          </p:cNvPr>
          <p:cNvSpPr txBox="1">
            <a:spLocks/>
          </p:cNvSpPr>
          <p:nvPr/>
        </p:nvSpPr>
        <p:spPr>
          <a:xfrm>
            <a:off x="33879" y="1813917"/>
            <a:ext cx="12217400" cy="1069236"/>
          </a:xfrm>
          <a:prstGeom prst="rect">
            <a:avLst/>
          </a:prstGeom>
          <a:ln>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sl-SI" sz="2400" dirty="0">
                <a:solidFill>
                  <a:schemeClr val="bg1"/>
                </a:solidFill>
                <a:latin typeface="Work Sans" pitchFamily="2" charset="-18"/>
                <a:cs typeface="Roboto Light"/>
              </a:rPr>
              <a:t>legal aspects and framework</a:t>
            </a:r>
            <a:endParaRPr lang="sl-SI" sz="1800" dirty="0">
              <a:solidFill>
                <a:schemeClr val="bg1"/>
              </a:solidFill>
              <a:latin typeface="Roboto Slab Light"/>
              <a:cs typeface="Roboto Slab Light"/>
            </a:endParaRPr>
          </a:p>
        </p:txBody>
      </p:sp>
      <p:cxnSp>
        <p:nvCxnSpPr>
          <p:cNvPr id="17" name="Connettore 1 16">
            <a:extLst>
              <a:ext uri="{FF2B5EF4-FFF2-40B4-BE49-F238E27FC236}">
                <a16:creationId xmlns:a16="http://schemas.microsoft.com/office/drawing/2014/main" id="{359B4C06-2404-3DDF-4598-E9B271D92A02}"/>
              </a:ext>
            </a:extLst>
          </p:cNvPr>
          <p:cNvCxnSpPr>
            <a:endCxn id="29" idx="6"/>
          </p:cNvCxnSpPr>
          <p:nvPr/>
        </p:nvCxnSpPr>
        <p:spPr>
          <a:xfrm flipV="1">
            <a:off x="5825068" y="2332564"/>
            <a:ext cx="592663" cy="423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7" name="Ovale 26">
            <a:extLst>
              <a:ext uri="{FF2B5EF4-FFF2-40B4-BE49-F238E27FC236}">
                <a16:creationId xmlns:a16="http://schemas.microsoft.com/office/drawing/2014/main" id="{07D36C32-EEFE-7018-2A57-3CE7E00D292D}"/>
              </a:ext>
            </a:extLst>
          </p:cNvPr>
          <p:cNvSpPr/>
          <p:nvPr/>
        </p:nvSpPr>
        <p:spPr>
          <a:xfrm>
            <a:off x="5778500" y="2294464"/>
            <a:ext cx="76200" cy="76200"/>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9" name="Ovale 28">
            <a:extLst>
              <a:ext uri="{FF2B5EF4-FFF2-40B4-BE49-F238E27FC236}">
                <a16:creationId xmlns:a16="http://schemas.microsoft.com/office/drawing/2014/main" id="{07882E23-6763-BE98-9348-0189A091D1F4}"/>
              </a:ext>
            </a:extLst>
          </p:cNvPr>
          <p:cNvSpPr/>
          <p:nvPr/>
        </p:nvSpPr>
        <p:spPr>
          <a:xfrm>
            <a:off x="6341531" y="2294464"/>
            <a:ext cx="76200" cy="76200"/>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33" name="Connettore 1 32">
            <a:extLst>
              <a:ext uri="{FF2B5EF4-FFF2-40B4-BE49-F238E27FC236}">
                <a16:creationId xmlns:a16="http://schemas.microsoft.com/office/drawing/2014/main" id="{A2B21693-6994-686E-12AE-C6AA3EC0CBDF}"/>
              </a:ext>
            </a:extLst>
          </p:cNvPr>
          <p:cNvCxnSpPr>
            <a:cxnSpLocks/>
            <a:endCxn id="35" idx="6"/>
          </p:cNvCxnSpPr>
          <p:nvPr/>
        </p:nvCxnSpPr>
        <p:spPr>
          <a:xfrm flipV="1">
            <a:off x="5837770" y="4455590"/>
            <a:ext cx="592663" cy="4042"/>
          </a:xfrm>
          <a:prstGeom prst="line">
            <a:avLst/>
          </a:prstGeom>
          <a:ln>
            <a:solidFill>
              <a:srgbClr val="004286"/>
            </a:solidFill>
          </a:ln>
        </p:spPr>
        <p:style>
          <a:lnRef idx="2">
            <a:schemeClr val="accent1"/>
          </a:lnRef>
          <a:fillRef idx="0">
            <a:schemeClr val="accent1"/>
          </a:fillRef>
          <a:effectRef idx="1">
            <a:schemeClr val="accent1"/>
          </a:effectRef>
          <a:fontRef idx="minor">
            <a:schemeClr val="tx1"/>
          </a:fontRef>
        </p:style>
      </p:cxnSp>
      <p:sp>
        <p:nvSpPr>
          <p:cNvPr id="34" name="Ovale 33">
            <a:extLst>
              <a:ext uri="{FF2B5EF4-FFF2-40B4-BE49-F238E27FC236}">
                <a16:creationId xmlns:a16="http://schemas.microsoft.com/office/drawing/2014/main" id="{CAD7521C-FF62-F562-820F-981249FBDAF1}"/>
              </a:ext>
            </a:extLst>
          </p:cNvPr>
          <p:cNvSpPr/>
          <p:nvPr/>
        </p:nvSpPr>
        <p:spPr>
          <a:xfrm>
            <a:off x="5791202" y="4420953"/>
            <a:ext cx="76200" cy="69273"/>
          </a:xfrm>
          <a:prstGeom prst="ellipse">
            <a:avLst/>
          </a:prstGeom>
          <a:solidFill>
            <a:srgbClr val="0042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5" name="Ovale 34">
            <a:extLst>
              <a:ext uri="{FF2B5EF4-FFF2-40B4-BE49-F238E27FC236}">
                <a16:creationId xmlns:a16="http://schemas.microsoft.com/office/drawing/2014/main" id="{E04E3582-0BB3-75E4-71D6-4083D59A26AD}"/>
              </a:ext>
            </a:extLst>
          </p:cNvPr>
          <p:cNvSpPr/>
          <p:nvPr/>
        </p:nvSpPr>
        <p:spPr>
          <a:xfrm>
            <a:off x="6354233" y="4420953"/>
            <a:ext cx="76200" cy="69273"/>
          </a:xfrm>
          <a:prstGeom prst="ellipse">
            <a:avLst/>
          </a:prstGeom>
          <a:solidFill>
            <a:srgbClr val="0042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36" name="Connettore 1 35">
            <a:extLst>
              <a:ext uri="{FF2B5EF4-FFF2-40B4-BE49-F238E27FC236}">
                <a16:creationId xmlns:a16="http://schemas.microsoft.com/office/drawing/2014/main" id="{5843D7B1-D4D4-2133-B722-2A51996DFBE8}"/>
              </a:ext>
            </a:extLst>
          </p:cNvPr>
          <p:cNvCxnSpPr>
            <a:endCxn id="38" idx="6"/>
          </p:cNvCxnSpPr>
          <p:nvPr/>
        </p:nvCxnSpPr>
        <p:spPr>
          <a:xfrm flipV="1">
            <a:off x="5846248" y="5535089"/>
            <a:ext cx="592663" cy="4234"/>
          </a:xfrm>
          <a:prstGeom prst="line">
            <a:avLst/>
          </a:prstGeom>
          <a:ln>
            <a:solidFill>
              <a:srgbClr val="004286"/>
            </a:solidFill>
          </a:ln>
        </p:spPr>
        <p:style>
          <a:lnRef idx="2">
            <a:schemeClr val="accent1"/>
          </a:lnRef>
          <a:fillRef idx="0">
            <a:schemeClr val="accent1"/>
          </a:fillRef>
          <a:effectRef idx="1">
            <a:schemeClr val="accent1"/>
          </a:effectRef>
          <a:fontRef idx="minor">
            <a:schemeClr val="tx1"/>
          </a:fontRef>
        </p:style>
      </p:cxnSp>
      <p:sp>
        <p:nvSpPr>
          <p:cNvPr id="37" name="Ovale 36">
            <a:extLst>
              <a:ext uri="{FF2B5EF4-FFF2-40B4-BE49-F238E27FC236}">
                <a16:creationId xmlns:a16="http://schemas.microsoft.com/office/drawing/2014/main" id="{6E19CC20-68A3-7BFB-E153-5DBDC09F03AF}"/>
              </a:ext>
            </a:extLst>
          </p:cNvPr>
          <p:cNvSpPr/>
          <p:nvPr/>
        </p:nvSpPr>
        <p:spPr>
          <a:xfrm>
            <a:off x="5799680" y="5496989"/>
            <a:ext cx="76200" cy="76200"/>
          </a:xfrm>
          <a:prstGeom prst="ellipse">
            <a:avLst/>
          </a:prstGeom>
          <a:solidFill>
            <a:srgbClr val="004286"/>
          </a:solidFill>
          <a:ln>
            <a:solidFill>
              <a:srgbClr val="00428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8" name="Ovale 37">
            <a:extLst>
              <a:ext uri="{FF2B5EF4-FFF2-40B4-BE49-F238E27FC236}">
                <a16:creationId xmlns:a16="http://schemas.microsoft.com/office/drawing/2014/main" id="{688ABD20-2DCC-FFA1-DB99-EA9A4F0B4A3D}"/>
              </a:ext>
            </a:extLst>
          </p:cNvPr>
          <p:cNvSpPr/>
          <p:nvPr/>
        </p:nvSpPr>
        <p:spPr>
          <a:xfrm>
            <a:off x="6362711" y="5496989"/>
            <a:ext cx="76200" cy="76200"/>
          </a:xfrm>
          <a:prstGeom prst="ellipse">
            <a:avLst/>
          </a:prstGeom>
          <a:solidFill>
            <a:srgbClr val="004286"/>
          </a:solidFill>
          <a:ln>
            <a:solidFill>
              <a:srgbClr val="00428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39" name="Immagine 38" descr="EN-Funded by the EU-POS 10cm.jpg">
            <a:extLst>
              <a:ext uri="{FF2B5EF4-FFF2-40B4-BE49-F238E27FC236}">
                <a16:creationId xmlns:a16="http://schemas.microsoft.com/office/drawing/2014/main" id="{F01AB133-5D2A-2C45-59B4-A0F71E8E8B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3398" y="6200922"/>
            <a:ext cx="2328334" cy="488517"/>
          </a:xfrm>
          <a:prstGeom prst="rect">
            <a:avLst/>
          </a:prstGeom>
        </p:spPr>
      </p:pic>
      <p:pic>
        <p:nvPicPr>
          <p:cNvPr id="41" name="Immagine 40">
            <a:extLst>
              <a:ext uri="{FF2B5EF4-FFF2-40B4-BE49-F238E27FC236}">
                <a16:creationId xmlns:a16="http://schemas.microsoft.com/office/drawing/2014/main" id="{28F90D8F-62D6-13D3-A788-BD59D5B0973A}"/>
              </a:ext>
            </a:extLst>
          </p:cNvPr>
          <p:cNvPicPr>
            <a:picLocks noChangeAspect="1"/>
          </p:cNvPicPr>
          <p:nvPr/>
        </p:nvPicPr>
        <p:blipFill>
          <a:blip r:embed="rId4"/>
          <a:stretch>
            <a:fillRect/>
          </a:stretch>
        </p:blipFill>
        <p:spPr>
          <a:xfrm>
            <a:off x="101600" y="3478822"/>
            <a:ext cx="2057400" cy="2426677"/>
          </a:xfrm>
          <a:prstGeom prst="rect">
            <a:avLst/>
          </a:prstGeom>
        </p:spPr>
      </p:pic>
      <p:pic>
        <p:nvPicPr>
          <p:cNvPr id="42" name="Immagine 41">
            <a:extLst>
              <a:ext uri="{FF2B5EF4-FFF2-40B4-BE49-F238E27FC236}">
                <a16:creationId xmlns:a16="http://schemas.microsoft.com/office/drawing/2014/main" id="{740A9F7F-4596-AF5C-ED7C-DFFDED8F6C2E}"/>
              </a:ext>
            </a:extLst>
          </p:cNvPr>
          <p:cNvPicPr>
            <a:picLocks noChangeAspect="1"/>
          </p:cNvPicPr>
          <p:nvPr/>
        </p:nvPicPr>
        <p:blipFill>
          <a:blip r:embed="rId5"/>
          <a:stretch>
            <a:fillRect/>
          </a:stretch>
        </p:blipFill>
        <p:spPr>
          <a:xfrm>
            <a:off x="10983494" y="114300"/>
            <a:ext cx="1208505" cy="1422400"/>
          </a:xfrm>
          <a:prstGeom prst="rect">
            <a:avLst/>
          </a:prstGeom>
        </p:spPr>
      </p:pic>
      <p:cxnSp>
        <p:nvCxnSpPr>
          <p:cNvPr id="43" name="Connettore 1 42">
            <a:extLst>
              <a:ext uri="{FF2B5EF4-FFF2-40B4-BE49-F238E27FC236}">
                <a16:creationId xmlns:a16="http://schemas.microsoft.com/office/drawing/2014/main" id="{884B9C12-70BB-9A02-CBDD-41F1ECEA04C9}"/>
              </a:ext>
            </a:extLst>
          </p:cNvPr>
          <p:cNvCxnSpPr/>
          <p:nvPr/>
        </p:nvCxnSpPr>
        <p:spPr>
          <a:xfrm>
            <a:off x="524933" y="6045200"/>
            <a:ext cx="11125200" cy="0"/>
          </a:xfrm>
          <a:prstGeom prst="line">
            <a:avLst/>
          </a:prstGeom>
          <a:ln>
            <a:solidFill>
              <a:srgbClr val="004286"/>
            </a:solidFill>
          </a:ln>
        </p:spPr>
        <p:style>
          <a:lnRef idx="2">
            <a:schemeClr val="accent1"/>
          </a:lnRef>
          <a:fillRef idx="0">
            <a:schemeClr val="accent1"/>
          </a:fillRef>
          <a:effectRef idx="1">
            <a:schemeClr val="accent1"/>
          </a:effectRef>
          <a:fontRef idx="minor">
            <a:schemeClr val="tx1"/>
          </a:fontRef>
        </p:style>
      </p:cxnSp>
      <p:sp>
        <p:nvSpPr>
          <p:cNvPr id="44" name="Ovale 43">
            <a:extLst>
              <a:ext uri="{FF2B5EF4-FFF2-40B4-BE49-F238E27FC236}">
                <a16:creationId xmlns:a16="http://schemas.microsoft.com/office/drawing/2014/main" id="{D426A5DB-5713-9330-C177-8707FBC9B5AE}"/>
              </a:ext>
            </a:extLst>
          </p:cNvPr>
          <p:cNvSpPr/>
          <p:nvPr/>
        </p:nvSpPr>
        <p:spPr>
          <a:xfrm>
            <a:off x="499533" y="6002867"/>
            <a:ext cx="71966" cy="71966"/>
          </a:xfrm>
          <a:prstGeom prst="ellipse">
            <a:avLst/>
          </a:prstGeom>
          <a:solidFill>
            <a:srgbClr val="0042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5" name="Ovale 44">
            <a:extLst>
              <a:ext uri="{FF2B5EF4-FFF2-40B4-BE49-F238E27FC236}">
                <a16:creationId xmlns:a16="http://schemas.microsoft.com/office/drawing/2014/main" id="{74AB6D54-BE40-3394-9123-A6355697398C}"/>
              </a:ext>
            </a:extLst>
          </p:cNvPr>
          <p:cNvSpPr/>
          <p:nvPr/>
        </p:nvSpPr>
        <p:spPr>
          <a:xfrm>
            <a:off x="11616265" y="6011334"/>
            <a:ext cx="71966" cy="71966"/>
          </a:xfrm>
          <a:prstGeom prst="ellipse">
            <a:avLst/>
          </a:prstGeom>
          <a:solidFill>
            <a:srgbClr val="0042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AutoShape 2">
            <a:extLst>
              <a:ext uri="{FF2B5EF4-FFF2-40B4-BE49-F238E27FC236}">
                <a16:creationId xmlns:a16="http://schemas.microsoft.com/office/drawing/2014/main" id="{3C98708F-FEEC-BDF3-1134-3EF99F5DD1F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7" name="Obraz 6" descr="Obraz zawierający Czcionka, tekst, logo, Grafika&#10;&#10;Zawartość wygenerowana przez AI może być niepoprawna.">
            <a:extLst>
              <a:ext uri="{FF2B5EF4-FFF2-40B4-BE49-F238E27FC236}">
                <a16:creationId xmlns:a16="http://schemas.microsoft.com/office/drawing/2014/main" id="{E7D86471-E222-11DF-8EA6-1BFEAF20F66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600" y="6108208"/>
            <a:ext cx="1525319" cy="1143990"/>
          </a:xfrm>
          <a:prstGeom prst="rect">
            <a:avLst/>
          </a:prstGeom>
        </p:spPr>
      </p:pic>
    </p:spTree>
    <p:extLst>
      <p:ext uri="{BB962C8B-B14F-4D97-AF65-F5344CB8AC3E}">
        <p14:creationId xmlns:p14="http://schemas.microsoft.com/office/powerpoint/2010/main" val="3869561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21A26-EF44-F86E-D608-A6836E69975D}"/>
              </a:ext>
            </a:extLst>
          </p:cNvPr>
          <p:cNvSpPr>
            <a:spLocks noGrp="1"/>
          </p:cNvSpPr>
          <p:nvPr>
            <p:ph type="title"/>
          </p:nvPr>
        </p:nvSpPr>
        <p:spPr/>
        <p:txBody>
          <a:bodyPr/>
          <a:lstStyle/>
          <a:p>
            <a:r>
              <a:rPr lang="pl-PL" dirty="0" err="1"/>
              <a:t>Definitions</a:t>
            </a:r>
            <a:r>
              <a:rPr lang="pl-PL" dirty="0"/>
              <a:t>:</a:t>
            </a:r>
          </a:p>
        </p:txBody>
      </p:sp>
      <p:sp>
        <p:nvSpPr>
          <p:cNvPr id="3" name="Content Placeholder 2">
            <a:extLst>
              <a:ext uri="{FF2B5EF4-FFF2-40B4-BE49-F238E27FC236}">
                <a16:creationId xmlns:a16="http://schemas.microsoft.com/office/drawing/2014/main" id="{66BBBF03-DE3E-AD8F-C918-E4C996DE8409}"/>
              </a:ext>
            </a:extLst>
          </p:cNvPr>
          <p:cNvSpPr>
            <a:spLocks noGrp="1"/>
          </p:cNvSpPr>
          <p:nvPr>
            <p:ph idx="1"/>
          </p:nvPr>
        </p:nvSpPr>
        <p:spPr/>
        <p:txBody>
          <a:bodyPr>
            <a:normAutofit fontScale="62500" lnSpcReduction="20000"/>
          </a:bodyPr>
          <a:lstStyle/>
          <a:p>
            <a:endParaRPr lang="pl-PL" dirty="0"/>
          </a:p>
          <a:p>
            <a:r>
              <a:rPr lang="pl-PL" dirty="0" err="1"/>
              <a:t>Gender</a:t>
            </a:r>
            <a:r>
              <a:rPr lang="pl-PL" dirty="0"/>
              <a:t> (versus sex) - The World </a:t>
            </a:r>
            <a:r>
              <a:rPr lang="pl-PL" dirty="0" err="1"/>
              <a:t>Health</a:t>
            </a:r>
            <a:r>
              <a:rPr lang="pl-PL" dirty="0"/>
              <a:t> </a:t>
            </a:r>
            <a:r>
              <a:rPr lang="pl-PL" dirty="0" err="1"/>
              <a:t>Organisation</a:t>
            </a:r>
            <a:r>
              <a:rPr lang="pl-PL" dirty="0"/>
              <a:t> (WHO) </a:t>
            </a:r>
            <a:r>
              <a:rPr lang="pl-PL" dirty="0" err="1"/>
              <a:t>defines</a:t>
            </a:r>
            <a:r>
              <a:rPr lang="pl-PL" dirty="0"/>
              <a:t> gender4 as ‘the </a:t>
            </a:r>
            <a:r>
              <a:rPr lang="pl-PL" dirty="0" err="1"/>
              <a:t>characteristics</a:t>
            </a:r>
            <a:r>
              <a:rPr lang="pl-PL" dirty="0"/>
              <a:t> of </a:t>
            </a:r>
            <a:r>
              <a:rPr lang="pl-PL" dirty="0" err="1"/>
              <a:t>women</a:t>
            </a:r>
            <a:r>
              <a:rPr lang="pl-PL" dirty="0"/>
              <a:t> and men </a:t>
            </a:r>
            <a:r>
              <a:rPr lang="pl-PL" dirty="0" err="1"/>
              <a:t>that</a:t>
            </a:r>
            <a:r>
              <a:rPr lang="pl-PL" dirty="0"/>
              <a:t> </a:t>
            </a:r>
            <a:r>
              <a:rPr lang="pl-PL" dirty="0" err="1"/>
              <a:t>are</a:t>
            </a:r>
            <a:r>
              <a:rPr lang="pl-PL" dirty="0"/>
              <a:t> </a:t>
            </a:r>
            <a:r>
              <a:rPr lang="pl-PL" dirty="0" err="1"/>
              <a:t>socially</a:t>
            </a:r>
            <a:r>
              <a:rPr lang="pl-PL" dirty="0"/>
              <a:t> </a:t>
            </a:r>
            <a:r>
              <a:rPr lang="pl-PL" dirty="0" err="1"/>
              <a:t>constructed</a:t>
            </a:r>
            <a:r>
              <a:rPr lang="pl-PL" dirty="0"/>
              <a:t>, </a:t>
            </a:r>
            <a:r>
              <a:rPr lang="pl-PL" dirty="0" err="1"/>
              <a:t>while</a:t>
            </a:r>
            <a:r>
              <a:rPr lang="pl-PL" dirty="0"/>
              <a:t> sex </a:t>
            </a:r>
            <a:r>
              <a:rPr lang="pl-PL" dirty="0" err="1"/>
              <a:t>refers</a:t>
            </a:r>
            <a:r>
              <a:rPr lang="pl-PL" dirty="0"/>
              <a:t> to </a:t>
            </a:r>
            <a:r>
              <a:rPr lang="pl-PL" dirty="0" err="1"/>
              <a:t>those</a:t>
            </a:r>
            <a:r>
              <a:rPr lang="pl-PL" dirty="0"/>
              <a:t> </a:t>
            </a:r>
            <a:r>
              <a:rPr lang="pl-PL" dirty="0" err="1"/>
              <a:t>that</a:t>
            </a:r>
            <a:r>
              <a:rPr lang="pl-PL" dirty="0"/>
              <a:t> </a:t>
            </a:r>
            <a:r>
              <a:rPr lang="pl-PL" dirty="0" err="1"/>
              <a:t>are</a:t>
            </a:r>
            <a:r>
              <a:rPr lang="pl-PL" dirty="0"/>
              <a:t> </a:t>
            </a:r>
            <a:r>
              <a:rPr lang="pl-PL" dirty="0" err="1"/>
              <a:t>biologically</a:t>
            </a:r>
            <a:r>
              <a:rPr lang="pl-PL" dirty="0"/>
              <a:t> </a:t>
            </a:r>
            <a:r>
              <a:rPr lang="pl-PL" dirty="0" err="1"/>
              <a:t>determined</a:t>
            </a:r>
            <a:r>
              <a:rPr lang="pl-PL" dirty="0"/>
              <a:t>’</a:t>
            </a:r>
          </a:p>
          <a:p>
            <a:r>
              <a:rPr lang="pl-PL" dirty="0" err="1"/>
              <a:t>Gender</a:t>
            </a:r>
            <a:r>
              <a:rPr lang="pl-PL" dirty="0"/>
              <a:t> </a:t>
            </a:r>
            <a:r>
              <a:rPr lang="pl-PL" dirty="0" err="1"/>
              <a:t>bias</a:t>
            </a:r>
            <a:r>
              <a:rPr lang="pl-PL" dirty="0"/>
              <a:t> - </a:t>
            </a:r>
            <a:r>
              <a:rPr lang="pl-PL" dirty="0" err="1"/>
              <a:t>prejudiced</a:t>
            </a:r>
            <a:r>
              <a:rPr lang="pl-PL" dirty="0"/>
              <a:t> </a:t>
            </a:r>
            <a:r>
              <a:rPr lang="pl-PL" dirty="0" err="1"/>
              <a:t>actions</a:t>
            </a:r>
            <a:r>
              <a:rPr lang="pl-PL" dirty="0"/>
              <a:t> </a:t>
            </a:r>
            <a:r>
              <a:rPr lang="pl-PL" dirty="0" err="1"/>
              <a:t>or</a:t>
            </a:r>
            <a:r>
              <a:rPr lang="pl-PL" dirty="0"/>
              <a:t> </a:t>
            </a:r>
            <a:r>
              <a:rPr lang="pl-PL" dirty="0" err="1"/>
              <a:t>thoughts</a:t>
            </a:r>
            <a:r>
              <a:rPr lang="pl-PL" dirty="0"/>
              <a:t> </a:t>
            </a:r>
            <a:r>
              <a:rPr lang="pl-PL" dirty="0" err="1"/>
              <a:t>based</a:t>
            </a:r>
            <a:r>
              <a:rPr lang="pl-PL" dirty="0"/>
              <a:t> on the </a:t>
            </a:r>
            <a:r>
              <a:rPr lang="pl-PL" dirty="0" err="1"/>
              <a:t>gender-based</a:t>
            </a:r>
            <a:r>
              <a:rPr lang="pl-PL" dirty="0"/>
              <a:t> </a:t>
            </a:r>
            <a:r>
              <a:rPr lang="pl-PL" dirty="0" err="1"/>
              <a:t>perception</a:t>
            </a:r>
            <a:r>
              <a:rPr lang="pl-PL" dirty="0"/>
              <a:t> </a:t>
            </a:r>
            <a:r>
              <a:rPr lang="pl-PL" dirty="0" err="1"/>
              <a:t>that</a:t>
            </a:r>
            <a:r>
              <a:rPr lang="pl-PL" dirty="0"/>
              <a:t> </a:t>
            </a:r>
            <a:r>
              <a:rPr lang="pl-PL" dirty="0" err="1"/>
              <a:t>women</a:t>
            </a:r>
            <a:r>
              <a:rPr lang="pl-PL" dirty="0"/>
              <a:t> </a:t>
            </a:r>
            <a:r>
              <a:rPr lang="pl-PL" dirty="0" err="1"/>
              <a:t>are</a:t>
            </a:r>
            <a:r>
              <a:rPr lang="pl-PL" dirty="0"/>
              <a:t> not </a:t>
            </a:r>
            <a:r>
              <a:rPr lang="pl-PL" dirty="0" err="1"/>
              <a:t>equal</a:t>
            </a:r>
            <a:r>
              <a:rPr lang="pl-PL" dirty="0"/>
              <a:t> to men in </a:t>
            </a:r>
            <a:r>
              <a:rPr lang="pl-PL" dirty="0" err="1"/>
              <a:t>rights</a:t>
            </a:r>
            <a:r>
              <a:rPr lang="pl-PL" dirty="0"/>
              <a:t> and </a:t>
            </a:r>
            <a:r>
              <a:rPr lang="pl-PL" dirty="0" err="1"/>
              <a:t>dignity</a:t>
            </a:r>
            <a:endParaRPr lang="pl-PL" dirty="0"/>
          </a:p>
          <a:p>
            <a:r>
              <a:rPr lang="pl-PL" dirty="0" err="1"/>
              <a:t>Gender</a:t>
            </a:r>
            <a:r>
              <a:rPr lang="pl-PL" dirty="0"/>
              <a:t> </a:t>
            </a:r>
            <a:r>
              <a:rPr lang="pl-PL" dirty="0" err="1"/>
              <a:t>identity</a:t>
            </a:r>
            <a:r>
              <a:rPr lang="pl-PL" dirty="0"/>
              <a:t> - </a:t>
            </a:r>
            <a:r>
              <a:rPr lang="pl-PL" dirty="0" err="1"/>
              <a:t>each</a:t>
            </a:r>
            <a:r>
              <a:rPr lang="pl-PL" dirty="0"/>
              <a:t> </a:t>
            </a:r>
            <a:r>
              <a:rPr lang="pl-PL" dirty="0" err="1"/>
              <a:t>person’s</a:t>
            </a:r>
            <a:r>
              <a:rPr lang="pl-PL" dirty="0"/>
              <a:t> </a:t>
            </a:r>
            <a:r>
              <a:rPr lang="pl-PL" dirty="0" err="1"/>
              <a:t>deeply</a:t>
            </a:r>
            <a:r>
              <a:rPr lang="pl-PL" dirty="0"/>
              <a:t> </a:t>
            </a:r>
            <a:r>
              <a:rPr lang="pl-PL" dirty="0" err="1"/>
              <a:t>felt</a:t>
            </a:r>
            <a:r>
              <a:rPr lang="pl-PL" dirty="0"/>
              <a:t> </a:t>
            </a:r>
            <a:r>
              <a:rPr lang="pl-PL" dirty="0" err="1"/>
              <a:t>internal</a:t>
            </a:r>
            <a:r>
              <a:rPr lang="pl-PL" dirty="0"/>
              <a:t> and </a:t>
            </a:r>
            <a:r>
              <a:rPr lang="pl-PL" dirty="0" err="1"/>
              <a:t>individual</a:t>
            </a:r>
            <a:r>
              <a:rPr lang="pl-PL" dirty="0"/>
              <a:t> </a:t>
            </a:r>
            <a:r>
              <a:rPr lang="pl-PL" dirty="0" err="1"/>
              <a:t>experience</a:t>
            </a:r>
            <a:r>
              <a:rPr lang="pl-PL" dirty="0"/>
              <a:t> of </a:t>
            </a:r>
            <a:r>
              <a:rPr lang="pl-PL" dirty="0" err="1"/>
              <a:t>gender</a:t>
            </a:r>
            <a:r>
              <a:rPr lang="pl-PL" dirty="0"/>
              <a:t>, </a:t>
            </a:r>
            <a:r>
              <a:rPr lang="pl-PL" dirty="0" err="1"/>
              <a:t>which</a:t>
            </a:r>
            <a:r>
              <a:rPr lang="pl-PL" dirty="0"/>
              <a:t> </a:t>
            </a:r>
            <a:r>
              <a:rPr lang="pl-PL" dirty="0" err="1"/>
              <a:t>may</a:t>
            </a:r>
            <a:r>
              <a:rPr lang="pl-PL" dirty="0"/>
              <a:t> </a:t>
            </a:r>
            <a:r>
              <a:rPr lang="pl-PL" dirty="0" err="1"/>
              <a:t>or</a:t>
            </a:r>
            <a:r>
              <a:rPr lang="pl-PL" dirty="0"/>
              <a:t> </a:t>
            </a:r>
            <a:r>
              <a:rPr lang="pl-PL" dirty="0" err="1"/>
              <a:t>may</a:t>
            </a:r>
            <a:r>
              <a:rPr lang="pl-PL" dirty="0"/>
              <a:t> not </a:t>
            </a:r>
            <a:r>
              <a:rPr lang="pl-PL" dirty="0" err="1"/>
              <a:t>correspond</a:t>
            </a:r>
            <a:r>
              <a:rPr lang="pl-PL" dirty="0"/>
              <a:t> to the sex </a:t>
            </a:r>
            <a:r>
              <a:rPr lang="pl-PL" dirty="0" err="1"/>
              <a:t>assigned</a:t>
            </a:r>
            <a:r>
              <a:rPr lang="pl-PL" dirty="0"/>
              <a:t> </a:t>
            </a:r>
            <a:r>
              <a:rPr lang="pl-PL" dirty="0" err="1"/>
              <a:t>at</a:t>
            </a:r>
            <a:r>
              <a:rPr lang="pl-PL" dirty="0"/>
              <a:t> </a:t>
            </a:r>
            <a:r>
              <a:rPr lang="pl-PL" dirty="0" err="1"/>
              <a:t>birth</a:t>
            </a:r>
            <a:r>
              <a:rPr lang="pl-PL" dirty="0"/>
              <a:t>, </a:t>
            </a:r>
            <a:r>
              <a:rPr lang="pl-PL" dirty="0" err="1"/>
              <a:t>including</a:t>
            </a:r>
            <a:r>
              <a:rPr lang="pl-PL" dirty="0"/>
              <a:t> the </a:t>
            </a:r>
            <a:r>
              <a:rPr lang="pl-PL" dirty="0" err="1"/>
              <a:t>personal</a:t>
            </a:r>
            <a:r>
              <a:rPr lang="pl-PL" dirty="0"/>
              <a:t> </a:t>
            </a:r>
            <a:r>
              <a:rPr lang="pl-PL" dirty="0" err="1"/>
              <a:t>sense</a:t>
            </a:r>
            <a:r>
              <a:rPr lang="pl-PL" dirty="0"/>
              <a:t> of the body (</a:t>
            </a:r>
            <a:r>
              <a:rPr lang="pl-PL" dirty="0" err="1"/>
              <a:t>which</a:t>
            </a:r>
            <a:r>
              <a:rPr lang="pl-PL" dirty="0"/>
              <a:t> </a:t>
            </a:r>
            <a:r>
              <a:rPr lang="pl-PL" dirty="0" err="1"/>
              <a:t>may</a:t>
            </a:r>
            <a:r>
              <a:rPr lang="pl-PL" dirty="0"/>
              <a:t> </a:t>
            </a:r>
            <a:r>
              <a:rPr lang="pl-PL" dirty="0" err="1"/>
              <a:t>involve</a:t>
            </a:r>
            <a:r>
              <a:rPr lang="pl-PL" dirty="0"/>
              <a:t>, </a:t>
            </a:r>
            <a:r>
              <a:rPr lang="pl-PL" dirty="0" err="1"/>
              <a:t>if</a:t>
            </a:r>
            <a:r>
              <a:rPr lang="pl-PL" dirty="0"/>
              <a:t> </a:t>
            </a:r>
            <a:r>
              <a:rPr lang="pl-PL" dirty="0" err="1"/>
              <a:t>freely</a:t>
            </a:r>
            <a:r>
              <a:rPr lang="pl-PL" dirty="0"/>
              <a:t> </a:t>
            </a:r>
            <a:r>
              <a:rPr lang="pl-PL" dirty="0" err="1"/>
              <a:t>chosen</a:t>
            </a:r>
            <a:r>
              <a:rPr lang="pl-PL" dirty="0"/>
              <a:t>, </a:t>
            </a:r>
            <a:r>
              <a:rPr lang="pl-PL" dirty="0" err="1"/>
              <a:t>modification</a:t>
            </a:r>
            <a:r>
              <a:rPr lang="pl-PL" dirty="0"/>
              <a:t> of </a:t>
            </a:r>
            <a:r>
              <a:rPr lang="pl-PL" dirty="0" err="1"/>
              <a:t>bodily</a:t>
            </a:r>
            <a:r>
              <a:rPr lang="pl-PL" dirty="0"/>
              <a:t> </a:t>
            </a:r>
            <a:r>
              <a:rPr lang="pl-PL" dirty="0" err="1"/>
              <a:t>appearance</a:t>
            </a:r>
            <a:r>
              <a:rPr lang="pl-PL" dirty="0"/>
              <a:t> </a:t>
            </a:r>
            <a:r>
              <a:rPr lang="pl-PL" dirty="0" err="1"/>
              <a:t>or</a:t>
            </a:r>
            <a:r>
              <a:rPr lang="pl-PL" dirty="0"/>
              <a:t> </a:t>
            </a:r>
            <a:r>
              <a:rPr lang="pl-PL" dirty="0" err="1"/>
              <a:t>function</a:t>
            </a:r>
            <a:r>
              <a:rPr lang="pl-PL" dirty="0"/>
              <a:t> by </a:t>
            </a:r>
            <a:r>
              <a:rPr lang="pl-PL" dirty="0" err="1"/>
              <a:t>medical</a:t>
            </a:r>
            <a:r>
              <a:rPr lang="pl-PL" dirty="0"/>
              <a:t>, </a:t>
            </a:r>
            <a:r>
              <a:rPr lang="pl-PL" dirty="0" err="1"/>
              <a:t>surgical</a:t>
            </a:r>
            <a:r>
              <a:rPr lang="pl-PL" dirty="0"/>
              <a:t> </a:t>
            </a:r>
            <a:r>
              <a:rPr lang="pl-PL" dirty="0" err="1"/>
              <a:t>or</a:t>
            </a:r>
            <a:r>
              <a:rPr lang="pl-PL" dirty="0"/>
              <a:t> </a:t>
            </a:r>
            <a:r>
              <a:rPr lang="pl-PL" dirty="0" err="1"/>
              <a:t>other</a:t>
            </a:r>
            <a:r>
              <a:rPr lang="pl-PL" dirty="0"/>
              <a:t> </a:t>
            </a:r>
            <a:r>
              <a:rPr lang="pl-PL" dirty="0" err="1"/>
              <a:t>means</a:t>
            </a:r>
            <a:r>
              <a:rPr lang="pl-PL" dirty="0"/>
              <a:t>) and </a:t>
            </a:r>
            <a:r>
              <a:rPr lang="pl-PL" dirty="0" err="1"/>
              <a:t>other</a:t>
            </a:r>
            <a:r>
              <a:rPr lang="pl-PL" dirty="0"/>
              <a:t> </a:t>
            </a:r>
            <a:r>
              <a:rPr lang="pl-PL" dirty="0" err="1"/>
              <a:t>expressions</a:t>
            </a:r>
            <a:r>
              <a:rPr lang="pl-PL" dirty="0"/>
              <a:t> of </a:t>
            </a:r>
            <a:r>
              <a:rPr lang="pl-PL" dirty="0" err="1"/>
              <a:t>gender</a:t>
            </a:r>
            <a:r>
              <a:rPr lang="pl-PL" dirty="0"/>
              <a:t>, </a:t>
            </a:r>
            <a:r>
              <a:rPr lang="pl-PL" dirty="0" err="1"/>
              <a:t>including</a:t>
            </a:r>
            <a:r>
              <a:rPr lang="pl-PL" dirty="0"/>
              <a:t> </a:t>
            </a:r>
            <a:r>
              <a:rPr lang="pl-PL" dirty="0" err="1"/>
              <a:t>dress</a:t>
            </a:r>
            <a:r>
              <a:rPr lang="pl-PL" dirty="0"/>
              <a:t>, speech and </a:t>
            </a:r>
            <a:r>
              <a:rPr lang="pl-PL" dirty="0" err="1"/>
              <a:t>mannerisms</a:t>
            </a:r>
            <a:r>
              <a:rPr lang="pl-PL" dirty="0"/>
              <a:t>.</a:t>
            </a:r>
          </a:p>
          <a:p>
            <a:r>
              <a:rPr lang="pl-PL" dirty="0" err="1"/>
              <a:t>Gender</a:t>
            </a:r>
            <a:r>
              <a:rPr lang="pl-PL" dirty="0"/>
              <a:t> </a:t>
            </a:r>
            <a:r>
              <a:rPr lang="pl-PL" dirty="0" err="1"/>
              <a:t>equality</a:t>
            </a:r>
            <a:r>
              <a:rPr lang="pl-PL" dirty="0"/>
              <a:t> - </a:t>
            </a:r>
            <a:r>
              <a:rPr lang="pl-PL" dirty="0" err="1"/>
              <a:t>equal</a:t>
            </a:r>
            <a:r>
              <a:rPr lang="pl-PL" dirty="0"/>
              <a:t> </a:t>
            </a:r>
            <a:r>
              <a:rPr lang="pl-PL" dirty="0" err="1"/>
              <a:t>visibility</a:t>
            </a:r>
            <a:r>
              <a:rPr lang="pl-PL" dirty="0"/>
              <a:t>, </a:t>
            </a:r>
            <a:r>
              <a:rPr lang="pl-PL" dirty="0" err="1"/>
              <a:t>empowerment</a:t>
            </a:r>
            <a:r>
              <a:rPr lang="pl-PL" dirty="0"/>
              <a:t>, </a:t>
            </a:r>
            <a:r>
              <a:rPr lang="pl-PL" dirty="0" err="1"/>
              <a:t>responsibility</a:t>
            </a:r>
            <a:r>
              <a:rPr lang="pl-PL" dirty="0"/>
              <a:t> and </a:t>
            </a:r>
            <a:r>
              <a:rPr lang="pl-PL" dirty="0" err="1"/>
              <a:t>participation</a:t>
            </a:r>
            <a:r>
              <a:rPr lang="pl-PL" dirty="0"/>
              <a:t> for </a:t>
            </a:r>
            <a:r>
              <a:rPr lang="pl-PL" dirty="0" err="1"/>
              <a:t>both</a:t>
            </a:r>
            <a:r>
              <a:rPr lang="pl-PL" dirty="0"/>
              <a:t> </a:t>
            </a:r>
            <a:r>
              <a:rPr lang="pl-PL" dirty="0" err="1"/>
              <a:t>women</a:t>
            </a:r>
            <a:r>
              <a:rPr lang="pl-PL" dirty="0"/>
              <a:t> and men in </a:t>
            </a:r>
            <a:r>
              <a:rPr lang="pl-PL" dirty="0" err="1"/>
              <a:t>all</a:t>
            </a:r>
            <a:r>
              <a:rPr lang="pl-PL" dirty="0"/>
              <a:t> </a:t>
            </a:r>
            <a:r>
              <a:rPr lang="pl-PL" dirty="0" err="1"/>
              <a:t>spheres</a:t>
            </a:r>
            <a:r>
              <a:rPr lang="pl-PL" dirty="0"/>
              <a:t> of public and </a:t>
            </a:r>
            <a:r>
              <a:rPr lang="pl-PL" dirty="0" err="1"/>
              <a:t>private</a:t>
            </a:r>
            <a:r>
              <a:rPr lang="pl-PL" dirty="0"/>
              <a:t> life. It </a:t>
            </a:r>
            <a:r>
              <a:rPr lang="pl-PL" dirty="0" err="1"/>
              <a:t>also</a:t>
            </a:r>
            <a:r>
              <a:rPr lang="pl-PL" dirty="0"/>
              <a:t> </a:t>
            </a:r>
            <a:r>
              <a:rPr lang="pl-PL" dirty="0" err="1"/>
              <a:t>means</a:t>
            </a:r>
            <a:r>
              <a:rPr lang="pl-PL" dirty="0"/>
              <a:t> </a:t>
            </a:r>
            <a:r>
              <a:rPr lang="pl-PL" dirty="0" err="1"/>
              <a:t>an</a:t>
            </a:r>
            <a:r>
              <a:rPr lang="pl-PL" dirty="0"/>
              <a:t> </a:t>
            </a:r>
            <a:r>
              <a:rPr lang="pl-PL" dirty="0" err="1"/>
              <a:t>equal</a:t>
            </a:r>
            <a:r>
              <a:rPr lang="pl-PL" dirty="0"/>
              <a:t> </a:t>
            </a:r>
            <a:r>
              <a:rPr lang="pl-PL" dirty="0" err="1"/>
              <a:t>access</a:t>
            </a:r>
            <a:r>
              <a:rPr lang="pl-PL" dirty="0"/>
              <a:t> to and </a:t>
            </a:r>
            <a:r>
              <a:rPr lang="pl-PL" dirty="0" err="1"/>
              <a:t>distribution</a:t>
            </a:r>
            <a:r>
              <a:rPr lang="pl-PL" dirty="0"/>
              <a:t> of </a:t>
            </a:r>
            <a:r>
              <a:rPr lang="pl-PL" dirty="0" err="1"/>
              <a:t>resources</a:t>
            </a:r>
            <a:r>
              <a:rPr lang="pl-PL" dirty="0"/>
              <a:t> </a:t>
            </a:r>
            <a:r>
              <a:rPr lang="pl-PL" dirty="0" err="1"/>
              <a:t>between</a:t>
            </a:r>
            <a:r>
              <a:rPr lang="pl-PL" dirty="0"/>
              <a:t> </a:t>
            </a:r>
            <a:r>
              <a:rPr lang="pl-PL" dirty="0" err="1"/>
              <a:t>women</a:t>
            </a:r>
            <a:r>
              <a:rPr lang="pl-PL" dirty="0"/>
              <a:t> and men</a:t>
            </a:r>
          </a:p>
          <a:p>
            <a:r>
              <a:rPr lang="pl-PL" dirty="0" err="1"/>
              <a:t>Gender</a:t>
            </a:r>
            <a:r>
              <a:rPr lang="pl-PL" dirty="0"/>
              <a:t> equity - </a:t>
            </a:r>
            <a:r>
              <a:rPr lang="pl-PL" dirty="0" err="1"/>
              <a:t>refers</a:t>
            </a:r>
            <a:r>
              <a:rPr lang="pl-PL" dirty="0"/>
              <a:t> to the </a:t>
            </a:r>
            <a:r>
              <a:rPr lang="pl-PL" dirty="0" err="1"/>
              <a:t>fairness</a:t>
            </a:r>
            <a:r>
              <a:rPr lang="pl-PL" dirty="0"/>
              <a:t> and </a:t>
            </a:r>
            <a:r>
              <a:rPr lang="pl-PL" dirty="0" err="1"/>
              <a:t>justice</a:t>
            </a:r>
            <a:r>
              <a:rPr lang="pl-PL" dirty="0"/>
              <a:t> in the </a:t>
            </a:r>
            <a:r>
              <a:rPr lang="pl-PL" dirty="0" err="1"/>
              <a:t>distribution</a:t>
            </a:r>
            <a:r>
              <a:rPr lang="pl-PL" dirty="0"/>
              <a:t> of </a:t>
            </a:r>
            <a:r>
              <a:rPr lang="pl-PL" dirty="0" err="1"/>
              <a:t>benefits</a:t>
            </a:r>
            <a:r>
              <a:rPr lang="pl-PL" dirty="0"/>
              <a:t> and </a:t>
            </a:r>
            <a:r>
              <a:rPr lang="pl-PL" dirty="0" err="1"/>
              <a:t>responsibilities</a:t>
            </a:r>
            <a:r>
              <a:rPr lang="pl-PL" dirty="0"/>
              <a:t> </a:t>
            </a:r>
            <a:r>
              <a:rPr lang="pl-PL" dirty="0" err="1"/>
              <a:t>between</a:t>
            </a:r>
            <a:r>
              <a:rPr lang="pl-PL" dirty="0"/>
              <a:t> </a:t>
            </a:r>
            <a:r>
              <a:rPr lang="pl-PL" dirty="0" err="1"/>
              <a:t>women</a:t>
            </a:r>
            <a:r>
              <a:rPr lang="pl-PL" dirty="0"/>
              <a:t> and men. The </a:t>
            </a:r>
            <a:r>
              <a:rPr lang="pl-PL" dirty="0" err="1"/>
              <a:t>latter</a:t>
            </a:r>
            <a:r>
              <a:rPr lang="pl-PL" dirty="0"/>
              <a:t> </a:t>
            </a:r>
            <a:r>
              <a:rPr lang="pl-PL" dirty="0" err="1"/>
              <a:t>concept</a:t>
            </a:r>
            <a:r>
              <a:rPr lang="pl-PL" dirty="0"/>
              <a:t> </a:t>
            </a:r>
            <a:r>
              <a:rPr lang="pl-PL" dirty="0" err="1"/>
              <a:t>recognizes</a:t>
            </a:r>
            <a:r>
              <a:rPr lang="pl-PL" dirty="0"/>
              <a:t> </a:t>
            </a:r>
            <a:r>
              <a:rPr lang="pl-PL" dirty="0" err="1"/>
              <a:t>that</a:t>
            </a:r>
            <a:r>
              <a:rPr lang="pl-PL" dirty="0"/>
              <a:t> </a:t>
            </a:r>
            <a:r>
              <a:rPr lang="pl-PL" dirty="0" err="1"/>
              <a:t>women</a:t>
            </a:r>
            <a:r>
              <a:rPr lang="pl-PL" dirty="0"/>
              <a:t> and men </a:t>
            </a:r>
            <a:r>
              <a:rPr lang="pl-PL" dirty="0" err="1"/>
              <a:t>have</a:t>
            </a:r>
            <a:r>
              <a:rPr lang="pl-PL" dirty="0"/>
              <a:t> </a:t>
            </a:r>
            <a:r>
              <a:rPr lang="pl-PL" dirty="0" err="1"/>
              <a:t>different</a:t>
            </a:r>
            <a:r>
              <a:rPr lang="pl-PL" dirty="0"/>
              <a:t> </a:t>
            </a:r>
            <a:r>
              <a:rPr lang="pl-PL" dirty="0" err="1"/>
              <a:t>needs</a:t>
            </a:r>
            <a:r>
              <a:rPr lang="pl-PL" dirty="0"/>
              <a:t> and </a:t>
            </a:r>
            <a:r>
              <a:rPr lang="pl-PL" dirty="0" err="1"/>
              <a:t>power</a:t>
            </a:r>
            <a:r>
              <a:rPr lang="pl-PL" dirty="0"/>
              <a:t>, and </a:t>
            </a:r>
            <a:r>
              <a:rPr lang="pl-PL" dirty="0" err="1"/>
              <a:t>that</a:t>
            </a:r>
            <a:r>
              <a:rPr lang="pl-PL" dirty="0"/>
              <a:t> </a:t>
            </a:r>
            <a:r>
              <a:rPr lang="pl-PL" dirty="0" err="1"/>
              <a:t>these</a:t>
            </a:r>
            <a:r>
              <a:rPr lang="pl-PL" dirty="0"/>
              <a:t> </a:t>
            </a:r>
            <a:r>
              <a:rPr lang="pl-PL" dirty="0" err="1"/>
              <a:t>differences</a:t>
            </a:r>
            <a:r>
              <a:rPr lang="pl-PL" dirty="0"/>
              <a:t> </a:t>
            </a:r>
            <a:r>
              <a:rPr lang="pl-PL" dirty="0" err="1"/>
              <a:t>should</a:t>
            </a:r>
            <a:r>
              <a:rPr lang="pl-PL" dirty="0"/>
              <a:t> be </a:t>
            </a:r>
            <a:r>
              <a:rPr lang="pl-PL" dirty="0" err="1"/>
              <a:t>identified</a:t>
            </a:r>
            <a:r>
              <a:rPr lang="pl-PL" dirty="0"/>
              <a:t> and </a:t>
            </a:r>
            <a:r>
              <a:rPr lang="pl-PL" dirty="0" err="1"/>
              <a:t>addressed</a:t>
            </a:r>
            <a:r>
              <a:rPr lang="pl-PL" dirty="0"/>
              <a:t> in a </a:t>
            </a:r>
            <a:r>
              <a:rPr lang="pl-PL" dirty="0" err="1"/>
              <a:t>manner</a:t>
            </a:r>
            <a:r>
              <a:rPr lang="pl-PL" dirty="0"/>
              <a:t> </a:t>
            </a:r>
            <a:r>
              <a:rPr lang="pl-PL" dirty="0" err="1"/>
              <a:t>that</a:t>
            </a:r>
            <a:r>
              <a:rPr lang="pl-PL" dirty="0"/>
              <a:t> </a:t>
            </a:r>
            <a:r>
              <a:rPr lang="pl-PL" dirty="0" err="1"/>
              <a:t>rectifies</a:t>
            </a:r>
            <a:r>
              <a:rPr lang="pl-PL" dirty="0"/>
              <a:t> the </a:t>
            </a:r>
            <a:r>
              <a:rPr lang="pl-PL" dirty="0" err="1"/>
              <a:t>imbalance</a:t>
            </a:r>
            <a:r>
              <a:rPr lang="pl-PL" dirty="0"/>
              <a:t> </a:t>
            </a:r>
            <a:r>
              <a:rPr lang="pl-PL" dirty="0" err="1"/>
              <a:t>between</a:t>
            </a:r>
            <a:r>
              <a:rPr lang="pl-PL" dirty="0"/>
              <a:t> the </a:t>
            </a:r>
            <a:r>
              <a:rPr lang="pl-PL" dirty="0" err="1"/>
              <a:t>sexes</a:t>
            </a:r>
            <a:endParaRPr lang="pl-PL" dirty="0"/>
          </a:p>
          <a:p>
            <a:r>
              <a:rPr lang="pl-PL" dirty="0" err="1"/>
              <a:t>Gender</a:t>
            </a:r>
            <a:r>
              <a:rPr lang="pl-PL" dirty="0"/>
              <a:t> </a:t>
            </a:r>
            <a:r>
              <a:rPr lang="pl-PL" dirty="0" err="1"/>
              <a:t>stereotype</a:t>
            </a:r>
            <a:r>
              <a:rPr lang="pl-PL" dirty="0"/>
              <a:t> - a </a:t>
            </a:r>
            <a:r>
              <a:rPr lang="pl-PL" dirty="0" err="1"/>
              <a:t>generalised</a:t>
            </a:r>
            <a:r>
              <a:rPr lang="pl-PL" dirty="0"/>
              <a:t> </a:t>
            </a:r>
            <a:r>
              <a:rPr lang="pl-PL" dirty="0" err="1"/>
              <a:t>view</a:t>
            </a:r>
            <a:r>
              <a:rPr lang="pl-PL" dirty="0"/>
              <a:t> </a:t>
            </a:r>
            <a:r>
              <a:rPr lang="pl-PL" dirty="0" err="1"/>
              <a:t>or</a:t>
            </a:r>
            <a:r>
              <a:rPr lang="pl-PL" dirty="0"/>
              <a:t> </a:t>
            </a:r>
            <a:r>
              <a:rPr lang="pl-PL" dirty="0" err="1"/>
              <a:t>preconception</a:t>
            </a:r>
            <a:r>
              <a:rPr lang="pl-PL" dirty="0"/>
              <a:t> </a:t>
            </a:r>
            <a:r>
              <a:rPr lang="pl-PL" dirty="0" err="1"/>
              <a:t>about</a:t>
            </a:r>
            <a:r>
              <a:rPr lang="pl-PL" dirty="0"/>
              <a:t> </a:t>
            </a:r>
            <a:r>
              <a:rPr lang="pl-PL" dirty="0" err="1"/>
              <a:t>attributes</a:t>
            </a:r>
            <a:r>
              <a:rPr lang="pl-PL" dirty="0"/>
              <a:t> </a:t>
            </a:r>
            <a:r>
              <a:rPr lang="pl-PL" dirty="0" err="1"/>
              <a:t>or</a:t>
            </a:r>
            <a:r>
              <a:rPr lang="pl-PL" dirty="0"/>
              <a:t> </a:t>
            </a:r>
            <a:r>
              <a:rPr lang="pl-PL" dirty="0" err="1"/>
              <a:t>characteristics</a:t>
            </a:r>
            <a:r>
              <a:rPr lang="pl-PL" dirty="0"/>
              <a:t>, </a:t>
            </a:r>
            <a:r>
              <a:rPr lang="pl-PL" dirty="0" err="1"/>
              <a:t>or</a:t>
            </a:r>
            <a:r>
              <a:rPr lang="pl-PL" dirty="0"/>
              <a:t> the </a:t>
            </a:r>
            <a:r>
              <a:rPr lang="pl-PL" dirty="0" err="1"/>
              <a:t>roles</a:t>
            </a:r>
            <a:r>
              <a:rPr lang="pl-PL" dirty="0"/>
              <a:t> </a:t>
            </a:r>
            <a:r>
              <a:rPr lang="pl-PL" dirty="0" err="1"/>
              <a:t>that</a:t>
            </a:r>
            <a:r>
              <a:rPr lang="pl-PL" dirty="0"/>
              <a:t> </a:t>
            </a:r>
            <a:r>
              <a:rPr lang="pl-PL" dirty="0" err="1"/>
              <a:t>are</a:t>
            </a:r>
            <a:r>
              <a:rPr lang="pl-PL" dirty="0"/>
              <a:t> </a:t>
            </a:r>
            <a:r>
              <a:rPr lang="pl-PL" dirty="0" err="1"/>
              <a:t>or</a:t>
            </a:r>
            <a:r>
              <a:rPr lang="pl-PL" dirty="0"/>
              <a:t> </a:t>
            </a:r>
            <a:r>
              <a:rPr lang="pl-PL" dirty="0" err="1"/>
              <a:t>ought</a:t>
            </a:r>
            <a:r>
              <a:rPr lang="pl-PL" dirty="0"/>
              <a:t> to be </a:t>
            </a:r>
            <a:r>
              <a:rPr lang="pl-PL" dirty="0" err="1"/>
              <a:t>possessed</a:t>
            </a:r>
            <a:r>
              <a:rPr lang="pl-PL" dirty="0"/>
              <a:t> by, </a:t>
            </a:r>
            <a:r>
              <a:rPr lang="pl-PL" dirty="0" err="1"/>
              <a:t>or</a:t>
            </a:r>
            <a:r>
              <a:rPr lang="pl-PL" dirty="0"/>
              <a:t> </a:t>
            </a:r>
            <a:r>
              <a:rPr lang="pl-PL" dirty="0" err="1"/>
              <a:t>performed</a:t>
            </a:r>
            <a:r>
              <a:rPr lang="pl-PL" dirty="0"/>
              <a:t> by, </a:t>
            </a:r>
            <a:r>
              <a:rPr lang="pl-PL" dirty="0" err="1"/>
              <a:t>women</a:t>
            </a:r>
            <a:r>
              <a:rPr lang="pl-PL" dirty="0"/>
              <a:t> and men…. By </a:t>
            </a:r>
            <a:r>
              <a:rPr lang="pl-PL" dirty="0" err="1"/>
              <a:t>reason</a:t>
            </a:r>
            <a:r>
              <a:rPr lang="pl-PL" dirty="0"/>
              <a:t> </a:t>
            </a:r>
            <a:r>
              <a:rPr lang="pl-PL" dirty="0" err="1"/>
              <a:t>only</a:t>
            </a:r>
            <a:r>
              <a:rPr lang="pl-PL" dirty="0"/>
              <a:t> of </a:t>
            </a:r>
            <a:r>
              <a:rPr lang="pl-PL" dirty="0" err="1"/>
              <a:t>her</a:t>
            </a:r>
            <a:r>
              <a:rPr lang="pl-PL" dirty="0"/>
              <a:t> </a:t>
            </a:r>
            <a:r>
              <a:rPr lang="pl-PL" dirty="0" err="1"/>
              <a:t>or</a:t>
            </a:r>
            <a:r>
              <a:rPr lang="pl-PL" dirty="0"/>
              <a:t> </a:t>
            </a:r>
            <a:r>
              <a:rPr lang="pl-PL" dirty="0" err="1"/>
              <a:t>his</a:t>
            </a:r>
            <a:r>
              <a:rPr lang="pl-PL" dirty="0"/>
              <a:t> </a:t>
            </a:r>
            <a:r>
              <a:rPr lang="pl-PL" dirty="0" err="1"/>
              <a:t>membership</a:t>
            </a:r>
            <a:r>
              <a:rPr lang="pl-PL" dirty="0"/>
              <a:t> in the </a:t>
            </a:r>
            <a:r>
              <a:rPr lang="pl-PL" dirty="0" err="1"/>
              <a:t>social</a:t>
            </a:r>
            <a:r>
              <a:rPr lang="pl-PL" dirty="0"/>
              <a:t> </a:t>
            </a:r>
            <a:r>
              <a:rPr lang="pl-PL" dirty="0" err="1"/>
              <a:t>group</a:t>
            </a:r>
            <a:r>
              <a:rPr lang="pl-PL" dirty="0"/>
              <a:t> of </a:t>
            </a:r>
            <a:r>
              <a:rPr lang="pl-PL" dirty="0" err="1"/>
              <a:t>women</a:t>
            </a:r>
            <a:r>
              <a:rPr lang="pl-PL" dirty="0"/>
              <a:t> </a:t>
            </a:r>
            <a:r>
              <a:rPr lang="pl-PL" dirty="0" err="1"/>
              <a:t>or</a:t>
            </a:r>
            <a:r>
              <a:rPr lang="pl-PL" dirty="0"/>
              <a:t> men.</a:t>
            </a:r>
          </a:p>
          <a:p>
            <a:pPr marL="0" indent="0">
              <a:buNone/>
            </a:pPr>
            <a:r>
              <a:rPr lang="pl-PL" dirty="0"/>
              <a:t>Source: </a:t>
            </a:r>
            <a:r>
              <a:rPr lang="pl-PL" dirty="0" err="1"/>
              <a:t>European</a:t>
            </a:r>
            <a:r>
              <a:rPr lang="pl-PL" dirty="0"/>
              <a:t> </a:t>
            </a:r>
            <a:r>
              <a:rPr lang="pl-PL" dirty="0" err="1"/>
              <a:t>Commision</a:t>
            </a:r>
            <a:r>
              <a:rPr lang="pl-PL" dirty="0"/>
              <a:t>, </a:t>
            </a:r>
            <a:r>
              <a:rPr lang="en-US" i="1" dirty="0"/>
              <a:t>Working Group on Equality and Values in Education and Training Issue paper on Gender Equality in and through Education </a:t>
            </a:r>
            <a:endParaRPr lang="pl-PL" i="1" dirty="0"/>
          </a:p>
        </p:txBody>
      </p:sp>
    </p:spTree>
    <p:extLst>
      <p:ext uri="{BB962C8B-B14F-4D97-AF65-F5344CB8AC3E}">
        <p14:creationId xmlns:p14="http://schemas.microsoft.com/office/powerpoint/2010/main" val="3986590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7634B-687E-A3F2-75F9-F0FFF8312691}"/>
              </a:ext>
            </a:extLst>
          </p:cNvPr>
          <p:cNvSpPr>
            <a:spLocks noGrp="1"/>
          </p:cNvSpPr>
          <p:nvPr>
            <p:ph type="title"/>
          </p:nvPr>
        </p:nvSpPr>
        <p:spPr/>
        <p:txBody>
          <a:bodyPr>
            <a:noAutofit/>
          </a:bodyPr>
          <a:lstStyle/>
          <a:p>
            <a:r>
              <a:rPr lang="en-US" sz="1600" dirty="0"/>
              <a:t>COMMUNICATION FROM THE COMMISSION TO THE EUROPEAN PARLIAMENT, THE COUNCIL, THE EUROPEAN ECONOMIC AND SOCIAL COMMITTEE AND THE COMMITTEE OF THE REGIONS</a:t>
            </a:r>
            <a:br>
              <a:rPr lang="en-US" sz="1600" dirty="0"/>
            </a:br>
            <a:br>
              <a:rPr lang="en-US" sz="1600" dirty="0"/>
            </a:br>
            <a:r>
              <a:rPr lang="en-US" sz="1600" dirty="0"/>
              <a:t>A Union of Equality: Gender Equality Strategy 2020-2025</a:t>
            </a:r>
            <a:endParaRPr lang="pl-PL" sz="1600" dirty="0"/>
          </a:p>
        </p:txBody>
      </p:sp>
      <p:sp>
        <p:nvSpPr>
          <p:cNvPr id="3" name="Content Placeholder 2">
            <a:extLst>
              <a:ext uri="{FF2B5EF4-FFF2-40B4-BE49-F238E27FC236}">
                <a16:creationId xmlns:a16="http://schemas.microsoft.com/office/drawing/2014/main" id="{598B5858-0B50-DC6B-DE4C-D0FCCE11D033}"/>
              </a:ext>
            </a:extLst>
          </p:cNvPr>
          <p:cNvSpPr>
            <a:spLocks noGrp="1"/>
          </p:cNvSpPr>
          <p:nvPr>
            <p:ph idx="1"/>
          </p:nvPr>
        </p:nvSpPr>
        <p:spPr/>
        <p:txBody>
          <a:bodyPr/>
          <a:lstStyle/>
          <a:p>
            <a:r>
              <a:rPr lang="en-US" dirty="0"/>
              <a:t>The promotion of equality between women and men is a task for the Union, in all its activities, required by the Treaties. </a:t>
            </a:r>
            <a:endParaRPr lang="pl-PL" dirty="0"/>
          </a:p>
          <a:p>
            <a:r>
              <a:rPr lang="en-US" dirty="0"/>
              <a:t>Gender equality is a core value of the EU, a fundamental right  and key principle of the European Pillar of Social Rights. It is a reflection of who we are. It is also an essential condition </a:t>
            </a:r>
            <a:r>
              <a:rPr lang="en-US" b="1" dirty="0"/>
              <a:t>for an innovative, competitive and thriving European economy</a:t>
            </a:r>
            <a:r>
              <a:rPr lang="en-US" dirty="0"/>
              <a:t>. In business, politics and society as a whole, we can only reach our full potential if we use all of our talent and diversity. </a:t>
            </a:r>
            <a:endParaRPr lang="pl-PL" dirty="0"/>
          </a:p>
          <a:p>
            <a:r>
              <a:rPr lang="en-US" dirty="0"/>
              <a:t>Gender equality brings more jobs and higher productivity  – a potential which needs to be </a:t>
            </a:r>
            <a:r>
              <a:rPr lang="en-US" dirty="0" err="1"/>
              <a:t>realised</a:t>
            </a:r>
            <a:r>
              <a:rPr lang="en-US" dirty="0"/>
              <a:t> as we embrace the green and digital transitions and face up to our demographic challenges.</a:t>
            </a:r>
            <a:endParaRPr lang="pl-PL" dirty="0"/>
          </a:p>
        </p:txBody>
      </p:sp>
    </p:spTree>
    <p:extLst>
      <p:ext uri="{BB962C8B-B14F-4D97-AF65-F5344CB8AC3E}">
        <p14:creationId xmlns:p14="http://schemas.microsoft.com/office/powerpoint/2010/main" val="1297897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B4482-B955-A213-90C8-8A01648F85D1}"/>
              </a:ext>
            </a:extLst>
          </p:cNvPr>
          <p:cNvSpPr>
            <a:spLocks noGrp="1"/>
          </p:cNvSpPr>
          <p:nvPr>
            <p:ph type="title"/>
          </p:nvPr>
        </p:nvSpPr>
        <p:spPr/>
        <p:txBody>
          <a:bodyPr/>
          <a:lstStyle/>
          <a:p>
            <a:r>
              <a:rPr lang="en-US" sz="3600" dirty="0"/>
              <a:t>A Union of Equality: Gender Equality Strategy 2020-2025</a:t>
            </a:r>
            <a:endParaRPr lang="pl-PL" dirty="0"/>
          </a:p>
        </p:txBody>
      </p:sp>
      <p:sp>
        <p:nvSpPr>
          <p:cNvPr id="3" name="Content Placeholder 2">
            <a:extLst>
              <a:ext uri="{FF2B5EF4-FFF2-40B4-BE49-F238E27FC236}">
                <a16:creationId xmlns:a16="http://schemas.microsoft.com/office/drawing/2014/main" id="{BE35E93B-0180-929F-8A5C-9C0CF24D4B94}"/>
              </a:ext>
            </a:extLst>
          </p:cNvPr>
          <p:cNvSpPr>
            <a:spLocks noGrp="1"/>
          </p:cNvSpPr>
          <p:nvPr>
            <p:ph idx="1"/>
          </p:nvPr>
        </p:nvSpPr>
        <p:spPr/>
        <p:txBody>
          <a:bodyPr>
            <a:normAutofit fontScale="92500"/>
          </a:bodyPr>
          <a:lstStyle/>
          <a:p>
            <a:pPr algn="just"/>
            <a:r>
              <a:rPr lang="en-US" dirty="0"/>
              <a:t>The implementation of this strategy will be based on the </a:t>
            </a:r>
            <a:r>
              <a:rPr lang="en-US" b="1" dirty="0"/>
              <a:t>dual</a:t>
            </a:r>
            <a:r>
              <a:rPr lang="en-US" dirty="0"/>
              <a:t> approach of targeted measures to achieve gender equality, combined with strengthened gender mainstreaming. </a:t>
            </a:r>
            <a:endParaRPr lang="pl-PL" dirty="0"/>
          </a:p>
          <a:p>
            <a:pPr algn="just"/>
            <a:r>
              <a:rPr lang="en-US" dirty="0"/>
              <a:t>The Commission will enhance gender mainstreaming by systematically including a gender perspective in all stages of policy design in all EU policy areas, internal and external. </a:t>
            </a:r>
            <a:endParaRPr lang="pl-PL" dirty="0"/>
          </a:p>
          <a:p>
            <a:pPr algn="just"/>
            <a:r>
              <a:rPr lang="en-US" dirty="0"/>
              <a:t>The strategy will be implemented using </a:t>
            </a:r>
            <a:r>
              <a:rPr lang="en-US" b="1" u="sng" dirty="0"/>
              <a:t>intersectionality</a:t>
            </a:r>
            <a:r>
              <a:rPr lang="en-US" dirty="0"/>
              <a:t> – the combination of gender with other personal characteristics or identities, and how these intersections contribute to unique experiences of discrimination – as a cross-cutting principle</a:t>
            </a:r>
            <a:endParaRPr lang="pl-PL" dirty="0"/>
          </a:p>
          <a:p>
            <a:pPr algn="just"/>
            <a:r>
              <a:rPr lang="pl-PL" dirty="0"/>
              <a:t>‘</a:t>
            </a:r>
            <a:r>
              <a:rPr lang="pl-PL" dirty="0" err="1"/>
              <a:t>Intersectionality</a:t>
            </a:r>
            <a:r>
              <a:rPr lang="pl-PL" dirty="0"/>
              <a:t>’ (EIGE </a:t>
            </a:r>
            <a:r>
              <a:rPr lang="pl-PL" dirty="0" err="1"/>
              <a:t>definition</a:t>
            </a:r>
            <a:r>
              <a:rPr lang="pl-PL" dirty="0"/>
              <a:t>) - </a:t>
            </a:r>
            <a:r>
              <a:rPr lang="en-US" dirty="0"/>
              <a:t>an “analytical tool for studying, understanding and responding to the ways in which sex and gender intersect with other personal characteristics/identities, and how these intersections contribute to unique experiences of discrimination”</a:t>
            </a:r>
            <a:endParaRPr lang="pl-PL" dirty="0"/>
          </a:p>
        </p:txBody>
      </p:sp>
    </p:spTree>
    <p:extLst>
      <p:ext uri="{BB962C8B-B14F-4D97-AF65-F5344CB8AC3E}">
        <p14:creationId xmlns:p14="http://schemas.microsoft.com/office/powerpoint/2010/main" val="3581247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3346865-7FC2-52A5-DE25-C5599F3CFDCD}"/>
              </a:ext>
            </a:extLst>
          </p:cNvPr>
          <p:cNvSpPr>
            <a:spLocks noGrp="1"/>
          </p:cNvSpPr>
          <p:nvPr>
            <p:ph type="title"/>
          </p:nvPr>
        </p:nvSpPr>
        <p:spPr>
          <a:xfrm>
            <a:off x="612647" y="159758"/>
            <a:ext cx="10653578" cy="1132258"/>
          </a:xfrm>
        </p:spPr>
        <p:txBody>
          <a:bodyPr>
            <a:normAutofit/>
          </a:bodyPr>
          <a:lstStyle/>
          <a:p>
            <a:r>
              <a:rPr lang="pl-PL" sz="2400" dirty="0" err="1"/>
              <a:t>Convention</a:t>
            </a:r>
            <a:r>
              <a:rPr lang="pl-PL" sz="2400" dirty="0"/>
              <a:t> on the </a:t>
            </a:r>
            <a:r>
              <a:rPr lang="pl-PL" sz="2400" dirty="0" err="1"/>
              <a:t>Elimination</a:t>
            </a:r>
            <a:r>
              <a:rPr lang="pl-PL" sz="2400" dirty="0"/>
              <a:t> of </a:t>
            </a:r>
            <a:r>
              <a:rPr lang="pl-PL" sz="2400" dirty="0" err="1"/>
              <a:t>All</a:t>
            </a:r>
            <a:r>
              <a:rPr lang="pl-PL" sz="2400" dirty="0"/>
              <a:t> </a:t>
            </a:r>
            <a:r>
              <a:rPr lang="pl-PL" sz="2400" dirty="0" err="1"/>
              <a:t>Forms</a:t>
            </a:r>
            <a:r>
              <a:rPr lang="pl-PL" sz="2400" dirty="0"/>
              <a:t> of </a:t>
            </a:r>
            <a:r>
              <a:rPr lang="pl-PL" sz="2400" dirty="0" err="1"/>
              <a:t>Discrimination</a:t>
            </a:r>
            <a:r>
              <a:rPr lang="pl-PL" sz="2400" dirty="0"/>
              <a:t> </a:t>
            </a:r>
            <a:r>
              <a:rPr lang="pl-PL" sz="2400" dirty="0" err="1"/>
              <a:t>against</a:t>
            </a:r>
            <a:r>
              <a:rPr lang="pl-PL" sz="2400" dirty="0"/>
              <a:t> </a:t>
            </a:r>
            <a:r>
              <a:rPr lang="pl-PL" sz="2400" dirty="0" err="1"/>
              <a:t>Women</a:t>
            </a:r>
            <a:endParaRPr lang="pl-PL" sz="2400" dirty="0"/>
          </a:p>
        </p:txBody>
      </p:sp>
      <p:sp>
        <p:nvSpPr>
          <p:cNvPr id="3" name="Symbol zastępczy zawartości 2">
            <a:extLst>
              <a:ext uri="{FF2B5EF4-FFF2-40B4-BE49-F238E27FC236}">
                <a16:creationId xmlns:a16="http://schemas.microsoft.com/office/drawing/2014/main" id="{8717B5E2-AE2B-23D4-E6E2-ABFDF63CF5BE}"/>
              </a:ext>
            </a:extLst>
          </p:cNvPr>
          <p:cNvSpPr>
            <a:spLocks noGrp="1"/>
          </p:cNvSpPr>
          <p:nvPr>
            <p:ph idx="1"/>
          </p:nvPr>
        </p:nvSpPr>
        <p:spPr>
          <a:xfrm>
            <a:off x="612646" y="1042870"/>
            <a:ext cx="10966707" cy="5655372"/>
          </a:xfrm>
        </p:spPr>
        <p:txBody>
          <a:bodyPr>
            <a:normAutofit lnSpcReduction="10000"/>
          </a:bodyPr>
          <a:lstStyle/>
          <a:p>
            <a:r>
              <a:rPr lang="pl-PL" sz="1400" dirty="0" err="1"/>
              <a:t>Article</a:t>
            </a:r>
            <a:r>
              <a:rPr lang="pl-PL" sz="1400" dirty="0"/>
              <a:t> 10: </a:t>
            </a:r>
            <a:r>
              <a:rPr lang="pl-PL" sz="1400" dirty="0" err="1"/>
              <a:t>States</a:t>
            </a:r>
            <a:r>
              <a:rPr lang="pl-PL" sz="1400" dirty="0"/>
              <a:t> </a:t>
            </a:r>
            <a:r>
              <a:rPr lang="pl-PL" sz="1400" dirty="0" err="1"/>
              <a:t>Parties</a:t>
            </a:r>
            <a:r>
              <a:rPr lang="pl-PL" sz="1400" dirty="0"/>
              <a:t> </a:t>
            </a:r>
            <a:r>
              <a:rPr lang="pl-PL" sz="1400" dirty="0" err="1"/>
              <a:t>shall</a:t>
            </a:r>
            <a:r>
              <a:rPr lang="pl-PL" sz="1400" dirty="0"/>
              <a:t> </a:t>
            </a:r>
            <a:r>
              <a:rPr lang="pl-PL" sz="1400" dirty="0" err="1"/>
              <a:t>take</a:t>
            </a:r>
            <a:r>
              <a:rPr lang="pl-PL" sz="1400" dirty="0"/>
              <a:t> </a:t>
            </a:r>
            <a:r>
              <a:rPr lang="pl-PL" sz="1400" dirty="0" err="1"/>
              <a:t>all</a:t>
            </a:r>
            <a:r>
              <a:rPr lang="pl-PL" sz="1400" dirty="0"/>
              <a:t> </a:t>
            </a:r>
            <a:r>
              <a:rPr lang="pl-PL" sz="1400" dirty="0" err="1"/>
              <a:t>appropriate</a:t>
            </a:r>
            <a:r>
              <a:rPr lang="pl-PL" sz="1400" dirty="0"/>
              <a:t> </a:t>
            </a:r>
            <a:r>
              <a:rPr lang="pl-PL" sz="1400" dirty="0" err="1"/>
              <a:t>measures</a:t>
            </a:r>
            <a:r>
              <a:rPr lang="pl-PL" sz="1400" dirty="0"/>
              <a:t> to </a:t>
            </a:r>
            <a:r>
              <a:rPr lang="pl-PL" sz="1400" dirty="0" err="1"/>
              <a:t>eliminate</a:t>
            </a:r>
            <a:r>
              <a:rPr lang="pl-PL" sz="1400" dirty="0"/>
              <a:t> </a:t>
            </a:r>
            <a:r>
              <a:rPr lang="pl-PL" sz="1400" dirty="0" err="1"/>
              <a:t>discrimination</a:t>
            </a:r>
            <a:r>
              <a:rPr lang="pl-PL" sz="1400" dirty="0"/>
              <a:t> </a:t>
            </a:r>
            <a:r>
              <a:rPr lang="pl-PL" sz="1400" dirty="0" err="1"/>
              <a:t>against</a:t>
            </a:r>
            <a:r>
              <a:rPr lang="pl-PL" sz="1400" dirty="0"/>
              <a:t> </a:t>
            </a:r>
            <a:r>
              <a:rPr lang="pl-PL" sz="1400" dirty="0" err="1"/>
              <a:t>women</a:t>
            </a:r>
            <a:r>
              <a:rPr lang="pl-PL" sz="1400" dirty="0"/>
              <a:t> in order </a:t>
            </a:r>
            <a:r>
              <a:rPr lang="pl-PL" sz="1400" b="1" dirty="0"/>
              <a:t>to </a:t>
            </a:r>
            <a:r>
              <a:rPr lang="pl-PL" sz="1400" b="1" dirty="0" err="1"/>
              <a:t>ensure</a:t>
            </a:r>
            <a:r>
              <a:rPr lang="pl-PL" sz="1400" b="1" dirty="0"/>
              <a:t> to </a:t>
            </a:r>
            <a:r>
              <a:rPr lang="pl-PL" sz="1400" b="1" dirty="0" err="1"/>
              <a:t>them</a:t>
            </a:r>
            <a:r>
              <a:rPr lang="pl-PL" sz="1400" b="1" dirty="0"/>
              <a:t> </a:t>
            </a:r>
            <a:r>
              <a:rPr lang="pl-PL" sz="1400" b="1" dirty="0" err="1"/>
              <a:t>equal</a:t>
            </a:r>
            <a:r>
              <a:rPr lang="pl-PL" sz="1400" b="1" dirty="0"/>
              <a:t> </a:t>
            </a:r>
            <a:r>
              <a:rPr lang="pl-PL" sz="1400" b="1" dirty="0" err="1"/>
              <a:t>rights</a:t>
            </a:r>
            <a:r>
              <a:rPr lang="pl-PL" sz="1400" b="1" dirty="0"/>
              <a:t> with men in the field of </a:t>
            </a:r>
            <a:r>
              <a:rPr lang="pl-PL" sz="1400" b="1" dirty="0" err="1"/>
              <a:t>education</a:t>
            </a:r>
            <a:r>
              <a:rPr lang="pl-PL" sz="1400" dirty="0"/>
              <a:t> and in </a:t>
            </a:r>
            <a:r>
              <a:rPr lang="pl-PL" sz="1400" dirty="0" err="1"/>
              <a:t>particular</a:t>
            </a:r>
            <a:r>
              <a:rPr lang="pl-PL" sz="1400" dirty="0"/>
              <a:t> to </a:t>
            </a:r>
            <a:r>
              <a:rPr lang="pl-PL" sz="1400" dirty="0" err="1"/>
              <a:t>ensure</a:t>
            </a:r>
            <a:r>
              <a:rPr lang="pl-PL" sz="1400" dirty="0"/>
              <a:t>, on a </a:t>
            </a:r>
            <a:r>
              <a:rPr lang="pl-PL" sz="1400" dirty="0" err="1"/>
              <a:t>basis</a:t>
            </a:r>
            <a:r>
              <a:rPr lang="pl-PL" sz="1400" dirty="0"/>
              <a:t> of </a:t>
            </a:r>
            <a:r>
              <a:rPr lang="pl-PL" sz="1400" dirty="0" err="1"/>
              <a:t>equality</a:t>
            </a:r>
            <a:r>
              <a:rPr lang="pl-PL" sz="1400" dirty="0"/>
              <a:t> of men and </a:t>
            </a:r>
            <a:r>
              <a:rPr lang="pl-PL" sz="1400" dirty="0" err="1"/>
              <a:t>women</a:t>
            </a:r>
            <a:r>
              <a:rPr lang="pl-PL" sz="1400" dirty="0"/>
              <a:t>: </a:t>
            </a:r>
          </a:p>
          <a:p>
            <a:pPr marL="0" indent="0">
              <a:buNone/>
            </a:pPr>
            <a:r>
              <a:rPr lang="pl-PL" sz="1400" dirty="0"/>
              <a:t>(a) </a:t>
            </a:r>
            <a:r>
              <a:rPr lang="pl-PL" sz="1400" b="1" dirty="0"/>
              <a:t>The same </a:t>
            </a:r>
            <a:r>
              <a:rPr lang="pl-PL" sz="1400" b="1" dirty="0" err="1"/>
              <a:t>conditions</a:t>
            </a:r>
            <a:r>
              <a:rPr lang="pl-PL" sz="1400" b="1" dirty="0"/>
              <a:t> for </a:t>
            </a:r>
            <a:r>
              <a:rPr lang="pl-PL" sz="1400" b="1" dirty="0" err="1"/>
              <a:t>career</a:t>
            </a:r>
            <a:r>
              <a:rPr lang="pl-PL" sz="1400" b="1" dirty="0"/>
              <a:t> and </a:t>
            </a:r>
            <a:r>
              <a:rPr lang="pl-PL" sz="1400" b="1" dirty="0" err="1"/>
              <a:t>vocational</a:t>
            </a:r>
            <a:r>
              <a:rPr lang="pl-PL" sz="1400" b="1" dirty="0"/>
              <a:t> </a:t>
            </a:r>
            <a:r>
              <a:rPr lang="pl-PL" sz="1400" b="1" dirty="0" err="1"/>
              <a:t>guidance</a:t>
            </a:r>
            <a:r>
              <a:rPr lang="pl-PL" sz="1400" b="1" dirty="0"/>
              <a:t>, for </a:t>
            </a:r>
            <a:r>
              <a:rPr lang="pl-PL" sz="1400" b="1" dirty="0" err="1"/>
              <a:t>access</a:t>
            </a:r>
            <a:r>
              <a:rPr lang="pl-PL" sz="1400" b="1" dirty="0"/>
              <a:t> to </a:t>
            </a:r>
            <a:r>
              <a:rPr lang="pl-PL" sz="1400" b="1" dirty="0" err="1"/>
              <a:t>studies</a:t>
            </a:r>
            <a:r>
              <a:rPr lang="pl-PL" sz="1400" b="1" dirty="0"/>
              <a:t> and for the </a:t>
            </a:r>
            <a:r>
              <a:rPr lang="pl-PL" sz="1400" b="1" dirty="0" err="1"/>
              <a:t>achievement</a:t>
            </a:r>
            <a:r>
              <a:rPr lang="pl-PL" sz="1400" b="1" dirty="0"/>
              <a:t> of </a:t>
            </a:r>
            <a:r>
              <a:rPr lang="pl-PL" sz="1400" b="1" dirty="0" err="1"/>
              <a:t>diplomas</a:t>
            </a:r>
            <a:r>
              <a:rPr lang="pl-PL" sz="1400" b="1" dirty="0"/>
              <a:t> </a:t>
            </a:r>
            <a:r>
              <a:rPr lang="pl-PL" sz="1400" dirty="0"/>
              <a:t>in </a:t>
            </a:r>
            <a:r>
              <a:rPr lang="pl-PL" sz="1400" dirty="0" err="1"/>
              <a:t>educational</a:t>
            </a:r>
            <a:r>
              <a:rPr lang="pl-PL" sz="1400" dirty="0"/>
              <a:t> </a:t>
            </a:r>
            <a:r>
              <a:rPr lang="pl-PL" sz="1400" dirty="0" err="1"/>
              <a:t>establishments</a:t>
            </a:r>
            <a:r>
              <a:rPr lang="pl-PL" sz="1400" dirty="0"/>
              <a:t> of </a:t>
            </a:r>
            <a:r>
              <a:rPr lang="pl-PL" sz="1400" dirty="0" err="1"/>
              <a:t>all</a:t>
            </a:r>
            <a:r>
              <a:rPr lang="pl-PL" sz="1400" dirty="0"/>
              <a:t> </a:t>
            </a:r>
            <a:r>
              <a:rPr lang="pl-PL" sz="1400" dirty="0" err="1"/>
              <a:t>categories</a:t>
            </a:r>
            <a:r>
              <a:rPr lang="pl-PL" sz="1400" dirty="0"/>
              <a:t> in </a:t>
            </a:r>
            <a:r>
              <a:rPr lang="pl-PL" sz="1400" dirty="0" err="1"/>
              <a:t>rural</a:t>
            </a:r>
            <a:r>
              <a:rPr lang="pl-PL" sz="1400" dirty="0"/>
              <a:t> as </a:t>
            </a:r>
            <a:r>
              <a:rPr lang="pl-PL" sz="1400" dirty="0" err="1"/>
              <a:t>well</a:t>
            </a:r>
            <a:r>
              <a:rPr lang="pl-PL" sz="1400" dirty="0"/>
              <a:t> as in </a:t>
            </a:r>
            <a:r>
              <a:rPr lang="pl-PL" sz="1400" dirty="0" err="1"/>
              <a:t>urban</a:t>
            </a:r>
            <a:r>
              <a:rPr lang="pl-PL" sz="1400" dirty="0"/>
              <a:t> </a:t>
            </a:r>
            <a:r>
              <a:rPr lang="pl-PL" sz="1400" dirty="0" err="1"/>
              <a:t>areas</a:t>
            </a:r>
            <a:r>
              <a:rPr lang="pl-PL" sz="1400" dirty="0"/>
              <a:t>; </a:t>
            </a:r>
            <a:r>
              <a:rPr lang="pl-PL" sz="1400" dirty="0" err="1"/>
              <a:t>this</a:t>
            </a:r>
            <a:r>
              <a:rPr lang="pl-PL" sz="1400" dirty="0"/>
              <a:t> </a:t>
            </a:r>
            <a:r>
              <a:rPr lang="pl-PL" sz="1400" dirty="0" err="1"/>
              <a:t>equality</a:t>
            </a:r>
            <a:r>
              <a:rPr lang="pl-PL" sz="1400" dirty="0"/>
              <a:t> </a:t>
            </a:r>
            <a:r>
              <a:rPr lang="pl-PL" sz="1400" dirty="0" err="1"/>
              <a:t>shall</a:t>
            </a:r>
            <a:r>
              <a:rPr lang="pl-PL" sz="1400" dirty="0"/>
              <a:t> be </a:t>
            </a:r>
            <a:r>
              <a:rPr lang="pl-PL" sz="1400" dirty="0" err="1"/>
              <a:t>ensured</a:t>
            </a:r>
            <a:r>
              <a:rPr lang="pl-PL" sz="1400" dirty="0"/>
              <a:t> in </a:t>
            </a:r>
            <a:r>
              <a:rPr lang="pl-PL" sz="1400" dirty="0" err="1"/>
              <a:t>pre-school</a:t>
            </a:r>
            <a:r>
              <a:rPr lang="pl-PL" sz="1400" dirty="0"/>
              <a:t>, </a:t>
            </a:r>
            <a:r>
              <a:rPr lang="pl-PL" sz="1400" dirty="0" err="1"/>
              <a:t>general</a:t>
            </a:r>
            <a:r>
              <a:rPr lang="pl-PL" sz="1400" dirty="0"/>
              <a:t>, </a:t>
            </a:r>
            <a:r>
              <a:rPr lang="pl-PL" sz="1400" dirty="0" err="1"/>
              <a:t>technical</a:t>
            </a:r>
            <a:r>
              <a:rPr lang="pl-PL" sz="1400" dirty="0"/>
              <a:t>, </a:t>
            </a:r>
            <a:r>
              <a:rPr lang="pl-PL" sz="1400" dirty="0" err="1"/>
              <a:t>professional</a:t>
            </a:r>
            <a:r>
              <a:rPr lang="pl-PL" sz="1400" dirty="0"/>
              <a:t> and </a:t>
            </a:r>
            <a:r>
              <a:rPr lang="pl-PL" sz="1400" dirty="0" err="1"/>
              <a:t>higher</a:t>
            </a:r>
            <a:r>
              <a:rPr lang="pl-PL" sz="1400" dirty="0"/>
              <a:t> </a:t>
            </a:r>
            <a:r>
              <a:rPr lang="pl-PL" sz="1400" dirty="0" err="1"/>
              <a:t>technical</a:t>
            </a:r>
            <a:r>
              <a:rPr lang="pl-PL" sz="1400" dirty="0"/>
              <a:t> </a:t>
            </a:r>
            <a:r>
              <a:rPr lang="pl-PL" sz="1400" dirty="0" err="1"/>
              <a:t>education</a:t>
            </a:r>
            <a:r>
              <a:rPr lang="pl-PL" sz="1400" dirty="0"/>
              <a:t>, as </a:t>
            </a:r>
            <a:r>
              <a:rPr lang="pl-PL" sz="1400" dirty="0" err="1"/>
              <a:t>well</a:t>
            </a:r>
            <a:r>
              <a:rPr lang="pl-PL" sz="1400" dirty="0"/>
              <a:t> as in </a:t>
            </a:r>
            <a:r>
              <a:rPr lang="pl-PL" sz="1400" dirty="0" err="1"/>
              <a:t>all</a:t>
            </a:r>
            <a:r>
              <a:rPr lang="pl-PL" sz="1400" dirty="0"/>
              <a:t> </a:t>
            </a:r>
            <a:r>
              <a:rPr lang="pl-PL" sz="1400" dirty="0" err="1"/>
              <a:t>types</a:t>
            </a:r>
            <a:r>
              <a:rPr lang="pl-PL" sz="1400" dirty="0"/>
              <a:t> of </a:t>
            </a:r>
            <a:r>
              <a:rPr lang="pl-PL" sz="1400" dirty="0" err="1"/>
              <a:t>vocational</a:t>
            </a:r>
            <a:r>
              <a:rPr lang="pl-PL" sz="1400" dirty="0"/>
              <a:t> </a:t>
            </a:r>
            <a:r>
              <a:rPr lang="pl-PL" sz="1400" dirty="0" err="1"/>
              <a:t>training</a:t>
            </a:r>
            <a:r>
              <a:rPr lang="pl-PL" sz="1400" dirty="0"/>
              <a:t>;</a:t>
            </a:r>
          </a:p>
          <a:p>
            <a:pPr marL="0" indent="0">
              <a:buNone/>
            </a:pPr>
            <a:r>
              <a:rPr lang="pl-PL" sz="1400" dirty="0"/>
              <a:t>(b) </a:t>
            </a:r>
            <a:r>
              <a:rPr lang="pl-PL" sz="1400" b="1" dirty="0"/>
              <a:t>Access to the same curricula, the same </a:t>
            </a:r>
            <a:r>
              <a:rPr lang="pl-PL" sz="1400" b="1" dirty="0" err="1"/>
              <a:t>examinations</a:t>
            </a:r>
            <a:r>
              <a:rPr lang="pl-PL" sz="1400" b="1" dirty="0"/>
              <a:t>, </a:t>
            </a:r>
            <a:r>
              <a:rPr lang="pl-PL" sz="1400" b="1" dirty="0" err="1"/>
              <a:t>teaching</a:t>
            </a:r>
            <a:r>
              <a:rPr lang="pl-PL" sz="1400" b="1" dirty="0"/>
              <a:t> </a:t>
            </a:r>
            <a:r>
              <a:rPr lang="pl-PL" sz="1400" b="1" dirty="0" err="1"/>
              <a:t>staff</a:t>
            </a:r>
            <a:r>
              <a:rPr lang="pl-PL" sz="1400" b="1" dirty="0"/>
              <a:t> with </a:t>
            </a:r>
            <a:r>
              <a:rPr lang="pl-PL" sz="1400" b="1" dirty="0" err="1"/>
              <a:t>qualifications</a:t>
            </a:r>
            <a:r>
              <a:rPr lang="pl-PL" sz="1400" b="1" dirty="0"/>
              <a:t> </a:t>
            </a:r>
            <a:r>
              <a:rPr lang="pl-PL" sz="1400" dirty="0"/>
              <a:t>of the same standard and </a:t>
            </a:r>
            <a:r>
              <a:rPr lang="pl-PL" sz="1400" dirty="0" err="1"/>
              <a:t>school</a:t>
            </a:r>
            <a:r>
              <a:rPr lang="pl-PL" sz="1400" dirty="0"/>
              <a:t> </a:t>
            </a:r>
            <a:r>
              <a:rPr lang="pl-PL" sz="1400" dirty="0" err="1"/>
              <a:t>premises</a:t>
            </a:r>
            <a:r>
              <a:rPr lang="pl-PL" sz="1400" dirty="0"/>
              <a:t> and </a:t>
            </a:r>
            <a:r>
              <a:rPr lang="pl-PL" sz="1400" dirty="0" err="1"/>
              <a:t>equipment</a:t>
            </a:r>
            <a:r>
              <a:rPr lang="pl-PL" sz="1400" dirty="0"/>
              <a:t> of the same </a:t>
            </a:r>
            <a:r>
              <a:rPr lang="pl-PL" sz="1400" dirty="0" err="1"/>
              <a:t>quality</a:t>
            </a:r>
            <a:r>
              <a:rPr lang="pl-PL" sz="1400" dirty="0"/>
              <a:t>;</a:t>
            </a:r>
          </a:p>
          <a:p>
            <a:pPr marL="0" indent="0">
              <a:buNone/>
            </a:pPr>
            <a:r>
              <a:rPr lang="pl-PL" sz="1400" dirty="0"/>
              <a:t>(c) </a:t>
            </a:r>
            <a:r>
              <a:rPr lang="pl-PL" sz="1400" b="1" dirty="0"/>
              <a:t>The </a:t>
            </a:r>
            <a:r>
              <a:rPr lang="pl-PL" sz="1400" b="1" dirty="0" err="1"/>
              <a:t>elimination</a:t>
            </a:r>
            <a:r>
              <a:rPr lang="pl-PL" sz="1400" b="1" dirty="0"/>
              <a:t> of </a:t>
            </a:r>
            <a:r>
              <a:rPr lang="pl-PL" sz="1400" b="1" dirty="0" err="1"/>
              <a:t>any</a:t>
            </a:r>
            <a:r>
              <a:rPr lang="pl-PL" sz="1400" b="1" dirty="0"/>
              <a:t> </a:t>
            </a:r>
            <a:r>
              <a:rPr lang="pl-PL" sz="1400" b="1" dirty="0" err="1"/>
              <a:t>stereotyped</a:t>
            </a:r>
            <a:r>
              <a:rPr lang="pl-PL" sz="1400" b="1" dirty="0"/>
              <a:t> </a:t>
            </a:r>
            <a:r>
              <a:rPr lang="pl-PL" sz="1400" b="1" dirty="0" err="1"/>
              <a:t>concept</a:t>
            </a:r>
            <a:r>
              <a:rPr lang="pl-PL" sz="1400" b="1" dirty="0"/>
              <a:t> of the </a:t>
            </a:r>
            <a:r>
              <a:rPr lang="pl-PL" sz="1400" b="1" dirty="0" err="1"/>
              <a:t>roles</a:t>
            </a:r>
            <a:r>
              <a:rPr lang="pl-PL" sz="1400" b="1" dirty="0"/>
              <a:t> of men and </a:t>
            </a:r>
            <a:r>
              <a:rPr lang="pl-PL" sz="1400" b="1" dirty="0" err="1"/>
              <a:t>women</a:t>
            </a:r>
            <a:r>
              <a:rPr lang="pl-PL" sz="1400" b="1" dirty="0"/>
              <a:t> </a:t>
            </a:r>
            <a:r>
              <a:rPr lang="pl-PL" sz="1400" b="1" dirty="0" err="1"/>
              <a:t>at</a:t>
            </a:r>
            <a:r>
              <a:rPr lang="pl-PL" sz="1400" b="1" dirty="0"/>
              <a:t> </a:t>
            </a:r>
            <a:r>
              <a:rPr lang="pl-PL" sz="1400" b="1" dirty="0" err="1"/>
              <a:t>all</a:t>
            </a:r>
            <a:r>
              <a:rPr lang="pl-PL" sz="1400" b="1" dirty="0"/>
              <a:t> </a:t>
            </a:r>
            <a:r>
              <a:rPr lang="pl-PL" sz="1400" b="1" dirty="0" err="1"/>
              <a:t>levels</a:t>
            </a:r>
            <a:r>
              <a:rPr lang="pl-PL" sz="1400" b="1" dirty="0"/>
              <a:t> and in </a:t>
            </a:r>
            <a:r>
              <a:rPr lang="pl-PL" sz="1400" b="1" dirty="0" err="1"/>
              <a:t>all</a:t>
            </a:r>
            <a:r>
              <a:rPr lang="pl-PL" sz="1400" b="1" dirty="0"/>
              <a:t> </a:t>
            </a:r>
            <a:r>
              <a:rPr lang="pl-PL" sz="1400" b="1" dirty="0" err="1"/>
              <a:t>forms</a:t>
            </a:r>
            <a:r>
              <a:rPr lang="pl-PL" sz="1400" b="1" dirty="0"/>
              <a:t> of </a:t>
            </a:r>
            <a:r>
              <a:rPr lang="pl-PL" sz="1400" b="1" dirty="0" err="1"/>
              <a:t>education</a:t>
            </a:r>
            <a:r>
              <a:rPr lang="pl-PL" sz="1400" b="1" dirty="0"/>
              <a:t> by </a:t>
            </a:r>
            <a:r>
              <a:rPr lang="pl-PL" sz="1400" b="1" dirty="0" err="1"/>
              <a:t>encouraging</a:t>
            </a:r>
            <a:r>
              <a:rPr lang="pl-PL" sz="1400" b="1" dirty="0"/>
              <a:t> </a:t>
            </a:r>
            <a:r>
              <a:rPr lang="pl-PL" sz="1400" b="1" dirty="0" err="1"/>
              <a:t>coeducation</a:t>
            </a:r>
            <a:r>
              <a:rPr lang="pl-PL" sz="1400" b="1" dirty="0"/>
              <a:t> and </a:t>
            </a:r>
            <a:r>
              <a:rPr lang="pl-PL" sz="1400" b="1" dirty="0" err="1"/>
              <a:t>other</a:t>
            </a:r>
            <a:r>
              <a:rPr lang="pl-PL" sz="1400" b="1" dirty="0"/>
              <a:t> </a:t>
            </a:r>
            <a:r>
              <a:rPr lang="pl-PL" sz="1400" b="1" dirty="0" err="1"/>
              <a:t>types</a:t>
            </a:r>
            <a:r>
              <a:rPr lang="pl-PL" sz="1400" b="1" dirty="0"/>
              <a:t> of </a:t>
            </a:r>
            <a:r>
              <a:rPr lang="pl-PL" sz="1400" b="1" dirty="0" err="1"/>
              <a:t>education</a:t>
            </a:r>
            <a:r>
              <a:rPr lang="pl-PL" sz="1400" b="1" dirty="0"/>
              <a:t> </a:t>
            </a:r>
            <a:r>
              <a:rPr lang="pl-PL" sz="1400" b="1" dirty="0" err="1"/>
              <a:t>which</a:t>
            </a:r>
            <a:r>
              <a:rPr lang="pl-PL" sz="1400" b="1" dirty="0"/>
              <a:t> </a:t>
            </a:r>
            <a:r>
              <a:rPr lang="pl-PL" sz="1400" b="1" dirty="0" err="1"/>
              <a:t>will</a:t>
            </a:r>
            <a:r>
              <a:rPr lang="pl-PL" sz="1400" b="1" dirty="0"/>
              <a:t> </a:t>
            </a:r>
            <a:r>
              <a:rPr lang="pl-PL" sz="1400" b="1" dirty="0" err="1"/>
              <a:t>help</a:t>
            </a:r>
            <a:r>
              <a:rPr lang="pl-PL" sz="1400" b="1" dirty="0"/>
              <a:t> to </a:t>
            </a:r>
            <a:r>
              <a:rPr lang="pl-PL" sz="1400" b="1" dirty="0" err="1"/>
              <a:t>achieve</a:t>
            </a:r>
            <a:r>
              <a:rPr lang="pl-PL" sz="1400" b="1" dirty="0"/>
              <a:t> </a:t>
            </a:r>
            <a:r>
              <a:rPr lang="pl-PL" sz="1400" b="1" dirty="0" err="1"/>
              <a:t>this</a:t>
            </a:r>
            <a:r>
              <a:rPr lang="pl-PL" sz="1400" b="1" dirty="0"/>
              <a:t> </a:t>
            </a:r>
            <a:r>
              <a:rPr lang="pl-PL" sz="1400" b="1" dirty="0" err="1"/>
              <a:t>aim</a:t>
            </a:r>
            <a:r>
              <a:rPr lang="pl-PL" sz="1400" b="1" dirty="0"/>
              <a:t> </a:t>
            </a:r>
            <a:r>
              <a:rPr lang="pl-PL" sz="1400" dirty="0"/>
              <a:t>and, in </a:t>
            </a:r>
            <a:r>
              <a:rPr lang="pl-PL" sz="1400" dirty="0" err="1"/>
              <a:t>particular</a:t>
            </a:r>
            <a:r>
              <a:rPr lang="pl-PL" sz="1400" dirty="0"/>
              <a:t>, by the </a:t>
            </a:r>
            <a:r>
              <a:rPr lang="pl-PL" sz="1400" dirty="0" err="1"/>
              <a:t>revision</a:t>
            </a:r>
            <a:r>
              <a:rPr lang="pl-PL" sz="1400" dirty="0"/>
              <a:t> of </a:t>
            </a:r>
            <a:r>
              <a:rPr lang="pl-PL" sz="1400" dirty="0" err="1"/>
              <a:t>textbooks</a:t>
            </a:r>
            <a:r>
              <a:rPr lang="pl-PL" sz="1400" dirty="0"/>
              <a:t> and </a:t>
            </a:r>
            <a:r>
              <a:rPr lang="pl-PL" sz="1400" dirty="0" err="1"/>
              <a:t>school</a:t>
            </a:r>
            <a:r>
              <a:rPr lang="pl-PL" sz="1400" dirty="0"/>
              <a:t> </a:t>
            </a:r>
            <a:r>
              <a:rPr lang="pl-PL" sz="1400" dirty="0" err="1"/>
              <a:t>programmes</a:t>
            </a:r>
            <a:r>
              <a:rPr lang="pl-PL" sz="1400" dirty="0"/>
              <a:t> and the </a:t>
            </a:r>
            <a:r>
              <a:rPr lang="pl-PL" sz="1400" dirty="0" err="1"/>
              <a:t>adaptation</a:t>
            </a:r>
            <a:r>
              <a:rPr lang="pl-PL" sz="1400" dirty="0"/>
              <a:t> of </a:t>
            </a:r>
            <a:r>
              <a:rPr lang="pl-PL" sz="1400" dirty="0" err="1"/>
              <a:t>teaching</a:t>
            </a:r>
            <a:r>
              <a:rPr lang="pl-PL" sz="1400" dirty="0"/>
              <a:t> </a:t>
            </a:r>
            <a:r>
              <a:rPr lang="pl-PL" sz="1400" dirty="0" err="1"/>
              <a:t>methods</a:t>
            </a:r>
            <a:r>
              <a:rPr lang="pl-PL" sz="1400" dirty="0"/>
              <a:t>;</a:t>
            </a:r>
          </a:p>
          <a:p>
            <a:pPr marL="0" indent="0">
              <a:buNone/>
            </a:pPr>
            <a:r>
              <a:rPr lang="pl-PL" sz="1400" dirty="0"/>
              <a:t>(d ) </a:t>
            </a:r>
            <a:r>
              <a:rPr lang="pl-PL" sz="1400" b="1" dirty="0"/>
              <a:t>The same </a:t>
            </a:r>
            <a:r>
              <a:rPr lang="pl-PL" sz="1400" b="1" dirty="0" err="1"/>
              <a:t>opportunities</a:t>
            </a:r>
            <a:r>
              <a:rPr lang="pl-PL" sz="1400" b="1" dirty="0"/>
              <a:t> to benefit from </a:t>
            </a:r>
            <a:r>
              <a:rPr lang="pl-PL" sz="1400" b="1" dirty="0" err="1"/>
              <a:t>scholarships</a:t>
            </a:r>
            <a:r>
              <a:rPr lang="pl-PL" sz="1400" b="1" dirty="0"/>
              <a:t> and </a:t>
            </a:r>
            <a:r>
              <a:rPr lang="pl-PL" sz="1400" b="1" dirty="0" err="1"/>
              <a:t>other</a:t>
            </a:r>
            <a:r>
              <a:rPr lang="pl-PL" sz="1400" b="1" dirty="0"/>
              <a:t> </a:t>
            </a:r>
            <a:r>
              <a:rPr lang="pl-PL" sz="1400" b="1" dirty="0" err="1"/>
              <a:t>study</a:t>
            </a:r>
            <a:r>
              <a:rPr lang="pl-PL" sz="1400" b="1" dirty="0"/>
              <a:t> </a:t>
            </a:r>
            <a:r>
              <a:rPr lang="pl-PL" sz="1400" b="1" dirty="0" err="1"/>
              <a:t>grants</a:t>
            </a:r>
            <a:r>
              <a:rPr lang="pl-PL" sz="1400" dirty="0"/>
              <a:t>;</a:t>
            </a:r>
          </a:p>
          <a:p>
            <a:pPr marL="0" indent="0">
              <a:buNone/>
            </a:pPr>
            <a:r>
              <a:rPr lang="pl-PL" sz="1400" dirty="0"/>
              <a:t>(e) </a:t>
            </a:r>
            <a:r>
              <a:rPr lang="pl-PL" sz="1400" b="1" dirty="0"/>
              <a:t>The same </a:t>
            </a:r>
            <a:r>
              <a:rPr lang="pl-PL" sz="1400" b="1" dirty="0" err="1"/>
              <a:t>opportunities</a:t>
            </a:r>
            <a:r>
              <a:rPr lang="pl-PL" sz="1400" b="1" dirty="0"/>
              <a:t> for </a:t>
            </a:r>
            <a:r>
              <a:rPr lang="pl-PL" sz="1400" b="1" dirty="0" err="1"/>
              <a:t>access</a:t>
            </a:r>
            <a:r>
              <a:rPr lang="pl-PL" sz="1400" b="1" dirty="0"/>
              <a:t> to </a:t>
            </a:r>
            <a:r>
              <a:rPr lang="pl-PL" sz="1400" b="1" dirty="0" err="1"/>
              <a:t>programmes</a:t>
            </a:r>
            <a:r>
              <a:rPr lang="pl-PL" sz="1400" b="1" dirty="0"/>
              <a:t> of </a:t>
            </a:r>
            <a:r>
              <a:rPr lang="pl-PL" sz="1400" b="1" dirty="0" err="1"/>
              <a:t>continuing</a:t>
            </a:r>
            <a:r>
              <a:rPr lang="pl-PL" sz="1400" b="1" dirty="0"/>
              <a:t> </a:t>
            </a:r>
            <a:r>
              <a:rPr lang="pl-PL" sz="1400" b="1" dirty="0" err="1"/>
              <a:t>education</a:t>
            </a:r>
            <a:r>
              <a:rPr lang="pl-PL" sz="1400" dirty="0"/>
              <a:t>, </a:t>
            </a:r>
            <a:r>
              <a:rPr lang="pl-PL" sz="1400" dirty="0" err="1"/>
              <a:t>including</a:t>
            </a:r>
            <a:r>
              <a:rPr lang="pl-PL" sz="1400" dirty="0"/>
              <a:t> </a:t>
            </a:r>
            <a:r>
              <a:rPr lang="pl-PL" sz="1400" dirty="0" err="1"/>
              <a:t>adult</a:t>
            </a:r>
            <a:r>
              <a:rPr lang="pl-PL" sz="1400" dirty="0"/>
              <a:t> and </a:t>
            </a:r>
            <a:r>
              <a:rPr lang="pl-PL" sz="1400" dirty="0" err="1"/>
              <a:t>functional</a:t>
            </a:r>
            <a:r>
              <a:rPr lang="pl-PL" sz="1400" dirty="0"/>
              <a:t> </a:t>
            </a:r>
            <a:r>
              <a:rPr lang="pl-PL" sz="1400" dirty="0" err="1"/>
              <a:t>literacy</a:t>
            </a:r>
            <a:r>
              <a:rPr lang="pl-PL" sz="1400" dirty="0"/>
              <a:t> </a:t>
            </a:r>
            <a:r>
              <a:rPr lang="pl-PL" sz="1400" dirty="0" err="1"/>
              <a:t>programmes</a:t>
            </a:r>
            <a:r>
              <a:rPr lang="pl-PL" sz="1400" dirty="0"/>
              <a:t>, </a:t>
            </a:r>
            <a:r>
              <a:rPr lang="pl-PL" sz="1400" dirty="0" err="1"/>
              <a:t>particulary</a:t>
            </a:r>
            <a:r>
              <a:rPr lang="pl-PL" sz="1400" dirty="0"/>
              <a:t> </a:t>
            </a:r>
            <a:r>
              <a:rPr lang="pl-PL" sz="1400" dirty="0" err="1"/>
              <a:t>those</a:t>
            </a:r>
            <a:r>
              <a:rPr lang="pl-PL" sz="1400" dirty="0"/>
              <a:t> </a:t>
            </a:r>
            <a:r>
              <a:rPr lang="pl-PL" sz="1400" dirty="0" err="1"/>
              <a:t>aimed</a:t>
            </a:r>
            <a:r>
              <a:rPr lang="pl-PL" sz="1400" dirty="0"/>
              <a:t> </a:t>
            </a:r>
            <a:r>
              <a:rPr lang="pl-PL" sz="1400" dirty="0" err="1"/>
              <a:t>at</a:t>
            </a:r>
            <a:r>
              <a:rPr lang="pl-PL" sz="1400" dirty="0"/>
              <a:t> </a:t>
            </a:r>
            <a:r>
              <a:rPr lang="pl-PL" sz="1400" dirty="0" err="1"/>
              <a:t>reducing</a:t>
            </a:r>
            <a:r>
              <a:rPr lang="pl-PL" sz="1400" dirty="0"/>
              <a:t>, </a:t>
            </a:r>
            <a:r>
              <a:rPr lang="pl-PL" sz="1400" dirty="0" err="1"/>
              <a:t>at</a:t>
            </a:r>
            <a:r>
              <a:rPr lang="pl-PL" sz="1400" dirty="0"/>
              <a:t> the </a:t>
            </a:r>
            <a:r>
              <a:rPr lang="pl-PL" sz="1400" dirty="0" err="1"/>
              <a:t>earliest</a:t>
            </a:r>
            <a:r>
              <a:rPr lang="pl-PL" sz="1400" dirty="0"/>
              <a:t> </a:t>
            </a:r>
            <a:r>
              <a:rPr lang="pl-PL" sz="1400" dirty="0" err="1"/>
              <a:t>possible</a:t>
            </a:r>
            <a:r>
              <a:rPr lang="pl-PL" sz="1400" dirty="0"/>
              <a:t> </a:t>
            </a:r>
            <a:r>
              <a:rPr lang="pl-PL" sz="1400" dirty="0" err="1"/>
              <a:t>time</a:t>
            </a:r>
            <a:r>
              <a:rPr lang="pl-PL" sz="1400" dirty="0"/>
              <a:t>, </a:t>
            </a:r>
            <a:r>
              <a:rPr lang="pl-PL" sz="1400" dirty="0" err="1"/>
              <a:t>any</a:t>
            </a:r>
            <a:r>
              <a:rPr lang="pl-PL" sz="1400" dirty="0"/>
              <a:t> gap in </a:t>
            </a:r>
            <a:r>
              <a:rPr lang="pl-PL" sz="1400" dirty="0" err="1"/>
              <a:t>education</a:t>
            </a:r>
            <a:r>
              <a:rPr lang="pl-PL" sz="1400" dirty="0"/>
              <a:t> </a:t>
            </a:r>
            <a:r>
              <a:rPr lang="pl-PL" sz="1400" dirty="0" err="1"/>
              <a:t>existing</a:t>
            </a:r>
            <a:r>
              <a:rPr lang="pl-PL" sz="1400" dirty="0"/>
              <a:t> </a:t>
            </a:r>
            <a:r>
              <a:rPr lang="pl-PL" sz="1400" dirty="0" err="1"/>
              <a:t>between</a:t>
            </a:r>
            <a:r>
              <a:rPr lang="pl-PL" sz="1400" dirty="0"/>
              <a:t> men and </a:t>
            </a:r>
            <a:r>
              <a:rPr lang="pl-PL" sz="1400" dirty="0" err="1"/>
              <a:t>women</a:t>
            </a:r>
            <a:r>
              <a:rPr lang="pl-PL" sz="1400" dirty="0"/>
              <a:t>;</a:t>
            </a:r>
          </a:p>
          <a:p>
            <a:pPr marL="0" indent="0">
              <a:buNone/>
            </a:pPr>
            <a:r>
              <a:rPr lang="pl-PL" sz="1400" dirty="0"/>
              <a:t>(f) The </a:t>
            </a:r>
            <a:r>
              <a:rPr lang="pl-PL" sz="1400" dirty="0" err="1"/>
              <a:t>reduction</a:t>
            </a:r>
            <a:r>
              <a:rPr lang="pl-PL" sz="1400" dirty="0"/>
              <a:t> of </a:t>
            </a:r>
            <a:r>
              <a:rPr lang="pl-PL" sz="1400" dirty="0" err="1"/>
              <a:t>female</a:t>
            </a:r>
            <a:r>
              <a:rPr lang="pl-PL" sz="1400" dirty="0"/>
              <a:t> student drop-out </a:t>
            </a:r>
            <a:r>
              <a:rPr lang="pl-PL" sz="1400" dirty="0" err="1"/>
              <a:t>rates</a:t>
            </a:r>
            <a:r>
              <a:rPr lang="pl-PL" sz="1400" dirty="0"/>
              <a:t> and the </a:t>
            </a:r>
            <a:r>
              <a:rPr lang="pl-PL" sz="1400" dirty="0" err="1"/>
              <a:t>organization</a:t>
            </a:r>
            <a:r>
              <a:rPr lang="pl-PL" sz="1400" dirty="0"/>
              <a:t> of </a:t>
            </a:r>
            <a:r>
              <a:rPr lang="pl-PL" sz="1400" dirty="0" err="1"/>
              <a:t>programmes</a:t>
            </a:r>
            <a:r>
              <a:rPr lang="pl-PL" sz="1400" dirty="0"/>
              <a:t> for girls and </a:t>
            </a:r>
            <a:r>
              <a:rPr lang="pl-PL" sz="1400" dirty="0" err="1"/>
              <a:t>women</a:t>
            </a:r>
            <a:r>
              <a:rPr lang="pl-PL" sz="1400" dirty="0"/>
              <a:t> </a:t>
            </a:r>
            <a:r>
              <a:rPr lang="pl-PL" sz="1400" dirty="0" err="1"/>
              <a:t>who</a:t>
            </a:r>
            <a:r>
              <a:rPr lang="pl-PL" sz="1400" dirty="0"/>
              <a:t> </a:t>
            </a:r>
            <a:r>
              <a:rPr lang="pl-PL" sz="1400" dirty="0" err="1"/>
              <a:t>have</a:t>
            </a:r>
            <a:r>
              <a:rPr lang="pl-PL" sz="1400" dirty="0"/>
              <a:t> </a:t>
            </a:r>
            <a:r>
              <a:rPr lang="pl-PL" sz="1400" dirty="0" err="1"/>
              <a:t>left</a:t>
            </a:r>
            <a:r>
              <a:rPr lang="pl-PL" sz="1400" dirty="0"/>
              <a:t> </a:t>
            </a:r>
            <a:r>
              <a:rPr lang="pl-PL" sz="1400" dirty="0" err="1"/>
              <a:t>school</a:t>
            </a:r>
            <a:r>
              <a:rPr lang="pl-PL" sz="1400" dirty="0"/>
              <a:t> </a:t>
            </a:r>
            <a:r>
              <a:rPr lang="pl-PL" sz="1400" dirty="0" err="1"/>
              <a:t>prematurely</a:t>
            </a:r>
            <a:r>
              <a:rPr lang="pl-PL" sz="1400" dirty="0"/>
              <a:t>;</a:t>
            </a:r>
          </a:p>
          <a:p>
            <a:pPr marL="0" indent="0">
              <a:buNone/>
            </a:pPr>
            <a:r>
              <a:rPr lang="pl-PL" sz="1400" dirty="0"/>
              <a:t>(g) The same </a:t>
            </a:r>
            <a:r>
              <a:rPr lang="pl-PL" sz="1400" dirty="0" err="1"/>
              <a:t>Opportunities</a:t>
            </a:r>
            <a:r>
              <a:rPr lang="pl-PL" sz="1400" dirty="0"/>
              <a:t> to </a:t>
            </a:r>
            <a:r>
              <a:rPr lang="pl-PL" sz="1400" dirty="0" err="1"/>
              <a:t>participate</a:t>
            </a:r>
            <a:r>
              <a:rPr lang="pl-PL" sz="1400" dirty="0"/>
              <a:t> </a:t>
            </a:r>
            <a:r>
              <a:rPr lang="pl-PL" sz="1400" dirty="0" err="1"/>
              <a:t>actively</a:t>
            </a:r>
            <a:r>
              <a:rPr lang="pl-PL" sz="1400" dirty="0"/>
              <a:t> in </a:t>
            </a:r>
            <a:r>
              <a:rPr lang="pl-PL" sz="1400" dirty="0" err="1"/>
              <a:t>sports</a:t>
            </a:r>
            <a:r>
              <a:rPr lang="pl-PL" sz="1400" dirty="0"/>
              <a:t> and </a:t>
            </a:r>
            <a:r>
              <a:rPr lang="pl-PL" sz="1400" dirty="0" err="1"/>
              <a:t>physical</a:t>
            </a:r>
            <a:r>
              <a:rPr lang="pl-PL" sz="1400" dirty="0"/>
              <a:t> </a:t>
            </a:r>
            <a:r>
              <a:rPr lang="pl-PL" sz="1400" dirty="0" err="1"/>
              <a:t>education</a:t>
            </a:r>
            <a:r>
              <a:rPr lang="pl-PL" sz="1400" dirty="0"/>
              <a:t>;</a:t>
            </a:r>
          </a:p>
          <a:p>
            <a:pPr marL="0" indent="0">
              <a:buNone/>
            </a:pPr>
            <a:r>
              <a:rPr lang="pl-PL" sz="1400" dirty="0"/>
              <a:t>(h) Access to </a:t>
            </a:r>
            <a:r>
              <a:rPr lang="pl-PL" sz="1400" dirty="0" err="1"/>
              <a:t>specific</a:t>
            </a:r>
            <a:r>
              <a:rPr lang="pl-PL" sz="1400" dirty="0"/>
              <a:t> </a:t>
            </a:r>
            <a:r>
              <a:rPr lang="pl-PL" sz="1400" dirty="0" err="1"/>
              <a:t>educational</a:t>
            </a:r>
            <a:r>
              <a:rPr lang="pl-PL" sz="1400" dirty="0"/>
              <a:t> </a:t>
            </a:r>
            <a:r>
              <a:rPr lang="pl-PL" sz="1400" dirty="0" err="1"/>
              <a:t>information</a:t>
            </a:r>
            <a:r>
              <a:rPr lang="pl-PL" sz="1400" dirty="0"/>
              <a:t> to </a:t>
            </a:r>
            <a:r>
              <a:rPr lang="pl-PL" sz="1400" dirty="0" err="1"/>
              <a:t>help</a:t>
            </a:r>
            <a:r>
              <a:rPr lang="pl-PL" sz="1400" dirty="0"/>
              <a:t> to </a:t>
            </a:r>
            <a:r>
              <a:rPr lang="pl-PL" sz="1400" dirty="0" err="1"/>
              <a:t>ensure</a:t>
            </a:r>
            <a:r>
              <a:rPr lang="pl-PL" sz="1400" dirty="0"/>
              <a:t> the </a:t>
            </a:r>
            <a:r>
              <a:rPr lang="pl-PL" sz="1400" dirty="0" err="1"/>
              <a:t>health</a:t>
            </a:r>
            <a:r>
              <a:rPr lang="pl-PL" sz="1400" dirty="0"/>
              <a:t> and </a:t>
            </a:r>
            <a:r>
              <a:rPr lang="pl-PL" sz="1400" dirty="0" err="1"/>
              <a:t>well-being</a:t>
            </a:r>
            <a:r>
              <a:rPr lang="pl-PL" sz="1400" dirty="0"/>
              <a:t> of </a:t>
            </a:r>
            <a:r>
              <a:rPr lang="pl-PL" sz="1400" dirty="0" err="1"/>
              <a:t>families</a:t>
            </a:r>
            <a:r>
              <a:rPr lang="pl-PL" sz="1400" dirty="0"/>
              <a:t>, </a:t>
            </a:r>
            <a:r>
              <a:rPr lang="pl-PL" sz="1400" dirty="0" err="1"/>
              <a:t>including</a:t>
            </a:r>
            <a:r>
              <a:rPr lang="pl-PL" sz="1400" dirty="0"/>
              <a:t> </a:t>
            </a:r>
            <a:r>
              <a:rPr lang="pl-PL" sz="1400" dirty="0" err="1"/>
              <a:t>information</a:t>
            </a:r>
            <a:r>
              <a:rPr lang="pl-PL" sz="1400" dirty="0"/>
              <a:t> and </a:t>
            </a:r>
            <a:r>
              <a:rPr lang="pl-PL" sz="1400" dirty="0" err="1"/>
              <a:t>advice</a:t>
            </a:r>
            <a:r>
              <a:rPr lang="pl-PL" sz="1400" dirty="0"/>
              <a:t> on family </a:t>
            </a:r>
            <a:r>
              <a:rPr lang="pl-PL" sz="1400" dirty="0" err="1"/>
              <a:t>planning</a:t>
            </a:r>
            <a:r>
              <a:rPr lang="pl-PL" sz="1400" dirty="0"/>
              <a:t>.</a:t>
            </a:r>
          </a:p>
        </p:txBody>
      </p:sp>
    </p:spTree>
    <p:extLst>
      <p:ext uri="{BB962C8B-B14F-4D97-AF65-F5344CB8AC3E}">
        <p14:creationId xmlns:p14="http://schemas.microsoft.com/office/powerpoint/2010/main" val="2496839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42B7D-1C55-6C73-496C-AD9A704DF0DA}"/>
              </a:ext>
            </a:extLst>
          </p:cNvPr>
          <p:cNvSpPr>
            <a:spLocks noGrp="1"/>
          </p:cNvSpPr>
          <p:nvPr>
            <p:ph type="title"/>
          </p:nvPr>
        </p:nvSpPr>
        <p:spPr/>
        <p:txBody>
          <a:bodyPr/>
          <a:lstStyle/>
          <a:p>
            <a:r>
              <a:rPr lang="en-US" dirty="0"/>
              <a:t>European Convention on Human Rights</a:t>
            </a:r>
            <a:endParaRPr lang="pl-PL" dirty="0"/>
          </a:p>
        </p:txBody>
      </p:sp>
      <p:sp>
        <p:nvSpPr>
          <p:cNvPr id="3" name="Content Placeholder 2">
            <a:extLst>
              <a:ext uri="{FF2B5EF4-FFF2-40B4-BE49-F238E27FC236}">
                <a16:creationId xmlns:a16="http://schemas.microsoft.com/office/drawing/2014/main" id="{1C328888-5BB2-CFFC-FC0F-E7EF756D3E5F}"/>
              </a:ext>
            </a:extLst>
          </p:cNvPr>
          <p:cNvSpPr>
            <a:spLocks noGrp="1"/>
          </p:cNvSpPr>
          <p:nvPr>
            <p:ph idx="1"/>
          </p:nvPr>
        </p:nvSpPr>
        <p:spPr/>
        <p:txBody>
          <a:bodyPr/>
          <a:lstStyle/>
          <a:p>
            <a:pPr algn="just">
              <a:lnSpc>
                <a:spcPct val="150000"/>
              </a:lnSpc>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Article 2</a:t>
            </a:r>
            <a:r>
              <a:rPr lang="pl-PL" sz="1800" kern="100" dirty="0">
                <a:effectLst/>
                <a:latin typeface="Aptos" panose="020B0004020202020204" pitchFamily="34" charset="0"/>
                <a:ea typeface="Aptos" panose="020B0004020202020204" pitchFamily="34" charset="0"/>
                <a:cs typeface="Times New Roman" panose="02020603050405020304" pitchFamily="18" charset="0"/>
              </a:rPr>
              <a:t> (</a:t>
            </a:r>
            <a:r>
              <a:rPr lang="pl-PL" sz="1800" kern="100" dirty="0" err="1">
                <a:effectLst/>
                <a:latin typeface="Aptos" panose="020B0004020202020204" pitchFamily="34" charset="0"/>
                <a:ea typeface="Aptos" panose="020B0004020202020204" pitchFamily="34" charset="0"/>
                <a:cs typeface="Times New Roman" panose="02020603050405020304" pitchFamily="18" charset="0"/>
              </a:rPr>
              <a:t>Protocol</a:t>
            </a:r>
            <a:r>
              <a:rPr lang="pl-PL" sz="1800" kern="100" dirty="0">
                <a:effectLst/>
                <a:latin typeface="Aptos" panose="020B0004020202020204" pitchFamily="34" charset="0"/>
                <a:ea typeface="Aptos" panose="020B0004020202020204" pitchFamily="34" charset="0"/>
                <a:cs typeface="Times New Roman" panose="02020603050405020304" pitchFamily="18" charset="0"/>
              </a:rPr>
              <a:t> no. 1)</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pl-PL"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Right to education:</a:t>
            </a:r>
            <a:endParaRPr lang="pl-PL"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50000"/>
              </a:lnSpc>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No person shall be denied the right to education. In the exercise of any functions which it assumes in relation to education and to teaching, the State shall respect the right of parents to ensure such education and teaching in conformity with their own religious and philosophical convictions.</a:t>
            </a:r>
            <a:endParaRPr lang="pl-PL"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pl-PL" dirty="0"/>
          </a:p>
        </p:txBody>
      </p:sp>
    </p:spTree>
    <p:extLst>
      <p:ext uri="{BB962C8B-B14F-4D97-AF65-F5344CB8AC3E}">
        <p14:creationId xmlns:p14="http://schemas.microsoft.com/office/powerpoint/2010/main" val="2320677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FF477-3081-E0D9-C6BD-8F65B7086E1A}"/>
              </a:ext>
            </a:extLst>
          </p:cNvPr>
          <p:cNvSpPr>
            <a:spLocks noGrp="1"/>
          </p:cNvSpPr>
          <p:nvPr>
            <p:ph type="title"/>
          </p:nvPr>
        </p:nvSpPr>
        <p:spPr/>
        <p:txBody>
          <a:bodyPr>
            <a:noAutofit/>
          </a:bodyPr>
          <a:lstStyle/>
          <a:p>
            <a:r>
              <a:rPr lang="en-US" sz="2400" dirty="0"/>
              <a:t>Council of Europe Convention on preventing and combating violence against women and domestic violence (CETS No. 210)</a:t>
            </a:r>
            <a:endParaRPr lang="pl-PL" sz="2400" dirty="0"/>
          </a:p>
        </p:txBody>
      </p:sp>
      <p:sp>
        <p:nvSpPr>
          <p:cNvPr id="3" name="Content Placeholder 2">
            <a:extLst>
              <a:ext uri="{FF2B5EF4-FFF2-40B4-BE49-F238E27FC236}">
                <a16:creationId xmlns:a16="http://schemas.microsoft.com/office/drawing/2014/main" id="{6B83F2B1-CB2C-DC29-5184-6C3AEB0153D2}"/>
              </a:ext>
            </a:extLst>
          </p:cNvPr>
          <p:cNvSpPr>
            <a:spLocks noGrp="1"/>
          </p:cNvSpPr>
          <p:nvPr>
            <p:ph idx="1"/>
          </p:nvPr>
        </p:nvSpPr>
        <p:spPr/>
        <p:txBody>
          <a:bodyPr/>
          <a:lstStyle/>
          <a:p>
            <a:r>
              <a:rPr lang="en-US" dirty="0"/>
              <a:t>Article 14 – Education</a:t>
            </a:r>
          </a:p>
          <a:p>
            <a:pPr marL="0" indent="0">
              <a:buNone/>
            </a:pPr>
            <a:r>
              <a:rPr lang="en-US" dirty="0"/>
              <a:t>1. Parties shall take, where appropriate, the necessary steps </a:t>
            </a:r>
            <a:r>
              <a:rPr lang="en-US" b="1" dirty="0"/>
              <a:t>to include teaching material </a:t>
            </a:r>
            <a:r>
              <a:rPr lang="en-US" dirty="0"/>
              <a:t>on</a:t>
            </a:r>
            <a:r>
              <a:rPr lang="pl-PL" dirty="0"/>
              <a:t> </a:t>
            </a:r>
            <a:r>
              <a:rPr lang="en-US" dirty="0"/>
              <a:t>issues such as equality between women and men, non-stereotyped gender roles, mutual</a:t>
            </a:r>
            <a:r>
              <a:rPr lang="pl-PL" dirty="0"/>
              <a:t> </a:t>
            </a:r>
            <a:r>
              <a:rPr lang="en-US" dirty="0"/>
              <a:t>respect, non-violent conflict resolution in interpersonal relationships, gender-based violence</a:t>
            </a:r>
            <a:r>
              <a:rPr lang="pl-PL" dirty="0"/>
              <a:t> </a:t>
            </a:r>
            <a:r>
              <a:rPr lang="en-US" dirty="0"/>
              <a:t>against women and the right to personal integrity, adapted to the evolving capacity of</a:t>
            </a:r>
            <a:r>
              <a:rPr lang="pl-PL" dirty="0"/>
              <a:t> </a:t>
            </a:r>
            <a:r>
              <a:rPr lang="en-US" dirty="0"/>
              <a:t>learners, in formal curricula and at all levels of education.</a:t>
            </a:r>
          </a:p>
          <a:p>
            <a:pPr marL="0" indent="0">
              <a:buNone/>
            </a:pPr>
            <a:r>
              <a:rPr lang="pl-PL" dirty="0"/>
              <a:t>2. </a:t>
            </a:r>
            <a:r>
              <a:rPr lang="pl-PL" dirty="0" err="1"/>
              <a:t>Parties</a:t>
            </a:r>
            <a:r>
              <a:rPr lang="pl-PL" dirty="0"/>
              <a:t> </a:t>
            </a:r>
            <a:r>
              <a:rPr lang="pl-PL" dirty="0" err="1"/>
              <a:t>shall</a:t>
            </a:r>
            <a:r>
              <a:rPr lang="pl-PL" dirty="0"/>
              <a:t> </a:t>
            </a:r>
            <a:r>
              <a:rPr lang="pl-PL" dirty="0" err="1"/>
              <a:t>take</a:t>
            </a:r>
            <a:r>
              <a:rPr lang="pl-PL" dirty="0"/>
              <a:t> the </a:t>
            </a:r>
            <a:r>
              <a:rPr lang="pl-PL" dirty="0" err="1"/>
              <a:t>necessary</a:t>
            </a:r>
            <a:r>
              <a:rPr lang="pl-PL" dirty="0"/>
              <a:t> </a:t>
            </a:r>
            <a:r>
              <a:rPr lang="pl-PL" dirty="0" err="1"/>
              <a:t>steps</a:t>
            </a:r>
            <a:r>
              <a:rPr lang="pl-PL" dirty="0"/>
              <a:t> to </a:t>
            </a:r>
            <a:r>
              <a:rPr lang="pl-PL" dirty="0" err="1"/>
              <a:t>promote</a:t>
            </a:r>
            <a:r>
              <a:rPr lang="pl-PL" dirty="0"/>
              <a:t> the </a:t>
            </a:r>
            <a:r>
              <a:rPr lang="pl-PL" dirty="0" err="1"/>
              <a:t>principles</a:t>
            </a:r>
            <a:r>
              <a:rPr lang="pl-PL" dirty="0"/>
              <a:t> </a:t>
            </a:r>
            <a:r>
              <a:rPr lang="pl-PL" dirty="0" err="1"/>
              <a:t>referred</a:t>
            </a:r>
            <a:r>
              <a:rPr lang="pl-PL" dirty="0"/>
              <a:t> to in </a:t>
            </a:r>
            <a:r>
              <a:rPr lang="pl-PL" dirty="0" err="1"/>
              <a:t>paragraph</a:t>
            </a:r>
            <a:r>
              <a:rPr lang="pl-PL" dirty="0"/>
              <a:t> 1 in </a:t>
            </a:r>
            <a:r>
              <a:rPr lang="pl-PL" dirty="0" err="1"/>
              <a:t>informal</a:t>
            </a:r>
            <a:r>
              <a:rPr lang="pl-PL" dirty="0"/>
              <a:t> </a:t>
            </a:r>
            <a:r>
              <a:rPr lang="pl-PL" dirty="0" err="1"/>
              <a:t>educational</a:t>
            </a:r>
            <a:r>
              <a:rPr lang="pl-PL" dirty="0"/>
              <a:t> </a:t>
            </a:r>
            <a:r>
              <a:rPr lang="pl-PL" dirty="0" err="1"/>
              <a:t>facilities</a:t>
            </a:r>
            <a:r>
              <a:rPr lang="pl-PL" dirty="0"/>
              <a:t>, as </a:t>
            </a:r>
            <a:r>
              <a:rPr lang="pl-PL" dirty="0" err="1"/>
              <a:t>well</a:t>
            </a:r>
            <a:r>
              <a:rPr lang="pl-PL" dirty="0"/>
              <a:t> as in </a:t>
            </a:r>
            <a:r>
              <a:rPr lang="pl-PL" dirty="0" err="1"/>
              <a:t>sports</a:t>
            </a:r>
            <a:r>
              <a:rPr lang="pl-PL" dirty="0"/>
              <a:t>, </a:t>
            </a:r>
            <a:r>
              <a:rPr lang="pl-PL" dirty="0" err="1"/>
              <a:t>cultural</a:t>
            </a:r>
            <a:r>
              <a:rPr lang="pl-PL" dirty="0"/>
              <a:t> and </a:t>
            </a:r>
            <a:r>
              <a:rPr lang="pl-PL" dirty="0" err="1"/>
              <a:t>leisure</a:t>
            </a:r>
            <a:r>
              <a:rPr lang="pl-PL" dirty="0"/>
              <a:t> </a:t>
            </a:r>
            <a:r>
              <a:rPr lang="pl-PL" dirty="0" err="1"/>
              <a:t>facilities</a:t>
            </a:r>
            <a:r>
              <a:rPr lang="pl-PL" dirty="0"/>
              <a:t> and the media</a:t>
            </a:r>
          </a:p>
        </p:txBody>
      </p:sp>
    </p:spTree>
    <p:extLst>
      <p:ext uri="{BB962C8B-B14F-4D97-AF65-F5344CB8AC3E}">
        <p14:creationId xmlns:p14="http://schemas.microsoft.com/office/powerpoint/2010/main" val="3413508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BB0869A-0BE5-B3E9-F73D-2F3691E4D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2B413D-B9CF-60DE-FE83-DA430BC7E0CB}"/>
              </a:ext>
            </a:extLst>
          </p:cNvPr>
          <p:cNvSpPr>
            <a:spLocks noGrp="1"/>
          </p:cNvSpPr>
          <p:nvPr>
            <p:ph type="title"/>
          </p:nvPr>
        </p:nvSpPr>
        <p:spPr>
          <a:xfrm>
            <a:off x="612648" y="1114923"/>
            <a:ext cx="4621553" cy="1360728"/>
          </a:xfrm>
        </p:spPr>
        <p:txBody>
          <a:bodyPr anchor="b">
            <a:normAutofit/>
          </a:bodyPr>
          <a:lstStyle/>
          <a:p>
            <a:r>
              <a:rPr lang="en-US" dirty="0"/>
              <a:t>2024 Summary on Gender Equality</a:t>
            </a:r>
            <a:endParaRPr lang="pl-PL" dirty="0"/>
          </a:p>
        </p:txBody>
      </p:sp>
      <p:sp>
        <p:nvSpPr>
          <p:cNvPr id="3" name="Content Placeholder 2">
            <a:extLst>
              <a:ext uri="{FF2B5EF4-FFF2-40B4-BE49-F238E27FC236}">
                <a16:creationId xmlns:a16="http://schemas.microsoft.com/office/drawing/2014/main" id="{CA6ADDF9-BFE0-87DC-072E-2096C3A42DB9}"/>
              </a:ext>
            </a:extLst>
          </p:cNvPr>
          <p:cNvSpPr>
            <a:spLocks noGrp="1"/>
          </p:cNvSpPr>
          <p:nvPr>
            <p:ph idx="1"/>
          </p:nvPr>
        </p:nvSpPr>
        <p:spPr>
          <a:xfrm>
            <a:off x="612648" y="2584058"/>
            <a:ext cx="4621553" cy="3159018"/>
          </a:xfrm>
        </p:spPr>
        <p:txBody>
          <a:bodyPr>
            <a:normAutofit/>
          </a:bodyPr>
          <a:lstStyle/>
          <a:p>
            <a:r>
              <a:rPr lang="en-US" sz="1800" dirty="0"/>
              <a:t>14 of the top 20 countries worldwide on gender equality are EU Member States</a:t>
            </a:r>
            <a:endParaRPr lang="pl-PL" sz="1800" dirty="0"/>
          </a:p>
          <a:p>
            <a:r>
              <a:rPr lang="en-US" sz="1800" dirty="0"/>
              <a:t>However, no Member State has achieved full gender equality and progress is slow. </a:t>
            </a:r>
            <a:endParaRPr lang="pl-PL" sz="1800" dirty="0"/>
          </a:p>
          <a:p>
            <a:r>
              <a:rPr lang="en-US" sz="1600" dirty="0"/>
              <a:t>While the </a:t>
            </a:r>
            <a:r>
              <a:rPr lang="en-US" sz="1600" b="1" dirty="0"/>
              <a:t>gender gap in education is being closed</a:t>
            </a:r>
            <a:r>
              <a:rPr lang="en-US" sz="1600" dirty="0"/>
              <a:t>, gender gaps in employment, pay, care, power and pensions persist.</a:t>
            </a:r>
            <a:endParaRPr lang="pl-PL" sz="1800" dirty="0"/>
          </a:p>
        </p:txBody>
      </p:sp>
      <p:pic>
        <p:nvPicPr>
          <p:cNvPr id="5" name="Picture 4">
            <a:extLst>
              <a:ext uri="{FF2B5EF4-FFF2-40B4-BE49-F238E27FC236}">
                <a16:creationId xmlns:a16="http://schemas.microsoft.com/office/drawing/2014/main" id="{2D16B312-F3C2-0612-40FF-9853220ECC4F}"/>
              </a:ext>
            </a:extLst>
          </p:cNvPr>
          <p:cNvPicPr>
            <a:picLocks noChangeAspect="1"/>
          </p:cNvPicPr>
          <p:nvPr/>
        </p:nvPicPr>
        <p:blipFill>
          <a:blip r:embed="rId2"/>
          <a:stretch>
            <a:fillRect/>
          </a:stretch>
        </p:blipFill>
        <p:spPr>
          <a:xfrm>
            <a:off x="5691261" y="1845502"/>
            <a:ext cx="5837780" cy="3166994"/>
          </a:xfrm>
          <a:prstGeom prst="rect">
            <a:avLst/>
          </a:prstGeom>
        </p:spPr>
      </p:pic>
      <p:sp>
        <p:nvSpPr>
          <p:cNvPr id="6" name="TextBox 5">
            <a:extLst>
              <a:ext uri="{FF2B5EF4-FFF2-40B4-BE49-F238E27FC236}">
                <a16:creationId xmlns:a16="http://schemas.microsoft.com/office/drawing/2014/main" id="{7AFB6E86-891E-FD5D-48B7-7EF2CB437211}"/>
              </a:ext>
            </a:extLst>
          </p:cNvPr>
          <p:cNvSpPr txBox="1"/>
          <p:nvPr/>
        </p:nvSpPr>
        <p:spPr>
          <a:xfrm>
            <a:off x="6096000" y="5012496"/>
            <a:ext cx="4621553" cy="923330"/>
          </a:xfrm>
          <a:prstGeom prst="rect">
            <a:avLst/>
          </a:prstGeom>
          <a:noFill/>
        </p:spPr>
        <p:txBody>
          <a:bodyPr wrap="square" rtlCol="0">
            <a:spAutoFit/>
          </a:bodyPr>
          <a:lstStyle/>
          <a:p>
            <a:r>
              <a:rPr lang="pl-PL" dirty="0" err="1"/>
              <a:t>Gender</a:t>
            </a:r>
            <a:r>
              <a:rPr lang="pl-PL" dirty="0"/>
              <a:t> </a:t>
            </a:r>
            <a:r>
              <a:rPr lang="pl-PL" dirty="0" err="1"/>
              <a:t>Equality</a:t>
            </a:r>
            <a:r>
              <a:rPr lang="pl-PL" dirty="0"/>
              <a:t> Index (2024)</a:t>
            </a:r>
          </a:p>
          <a:p>
            <a:r>
              <a:rPr lang="pl-PL" dirty="0"/>
              <a:t>Source: </a:t>
            </a:r>
            <a:r>
              <a:rPr lang="pl-PL" dirty="0">
                <a:hlinkClick r:id="rId3"/>
              </a:rPr>
              <a:t>https://eige.europa.eu/gender-equality-index/2024</a:t>
            </a:r>
            <a:r>
              <a:rPr lang="pl-PL" dirty="0"/>
              <a:t> </a:t>
            </a:r>
          </a:p>
        </p:txBody>
      </p:sp>
    </p:spTree>
    <p:extLst>
      <p:ext uri="{BB962C8B-B14F-4D97-AF65-F5344CB8AC3E}">
        <p14:creationId xmlns:p14="http://schemas.microsoft.com/office/powerpoint/2010/main" val="1441720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26B6B-AFA3-8A19-A3A5-B0BB159F28BB}"/>
              </a:ext>
            </a:extLst>
          </p:cNvPr>
          <p:cNvSpPr>
            <a:spLocks noGrp="1"/>
          </p:cNvSpPr>
          <p:nvPr>
            <p:ph type="title"/>
          </p:nvPr>
        </p:nvSpPr>
        <p:spPr/>
        <p:txBody>
          <a:bodyPr/>
          <a:lstStyle/>
          <a:p>
            <a:r>
              <a:rPr lang="pl-PL" dirty="0" err="1"/>
              <a:t>Bibliography</a:t>
            </a:r>
            <a:endParaRPr lang="pl-PL" dirty="0"/>
          </a:p>
        </p:txBody>
      </p:sp>
      <p:sp>
        <p:nvSpPr>
          <p:cNvPr id="3" name="Content Placeholder 2">
            <a:extLst>
              <a:ext uri="{FF2B5EF4-FFF2-40B4-BE49-F238E27FC236}">
                <a16:creationId xmlns:a16="http://schemas.microsoft.com/office/drawing/2014/main" id="{C9D049FA-914D-0CB0-580C-010E4CB43C7E}"/>
              </a:ext>
            </a:extLst>
          </p:cNvPr>
          <p:cNvSpPr>
            <a:spLocks noGrp="1"/>
          </p:cNvSpPr>
          <p:nvPr>
            <p:ph idx="1"/>
          </p:nvPr>
        </p:nvSpPr>
        <p:spPr/>
        <p:txBody>
          <a:bodyPr>
            <a:normAutofit fontScale="85000" lnSpcReduction="20000"/>
          </a:bodyPr>
          <a:lstStyle/>
          <a:p>
            <a:r>
              <a:rPr lang="pl-PL" dirty="0"/>
              <a:t>H. Dębska, </a:t>
            </a:r>
            <a:r>
              <a:rPr lang="pl-PL" i="1" dirty="0"/>
              <a:t>Iluzje prawniczego rozumu. O społecznych warunkach praktyk (bez)refleksyjnych, studia prawno-ekonomiczne</a:t>
            </a:r>
            <a:r>
              <a:rPr lang="pl-PL" dirty="0"/>
              <a:t>, Kraków 2014.</a:t>
            </a:r>
          </a:p>
          <a:p>
            <a:r>
              <a:rPr lang="pl-PL" dirty="0"/>
              <a:t>B. Van </a:t>
            </a:r>
            <a:r>
              <a:rPr lang="pl-PL" dirty="0" err="1"/>
              <a:t>Driel</a:t>
            </a:r>
            <a:r>
              <a:rPr lang="pl-PL" dirty="0"/>
              <a:t>, V. </a:t>
            </a:r>
            <a:r>
              <a:rPr lang="pl-PL" dirty="0" err="1"/>
              <a:t>Donlevy</a:t>
            </a:r>
            <a:r>
              <a:rPr lang="pl-PL" dirty="0"/>
              <a:t>, M. </a:t>
            </a:r>
            <a:r>
              <a:rPr lang="pl-PL" dirty="0" err="1"/>
              <a:t>Melstveit</a:t>
            </a:r>
            <a:r>
              <a:rPr lang="pl-PL" dirty="0"/>
              <a:t> </a:t>
            </a:r>
            <a:r>
              <a:rPr lang="pl-PL" dirty="0" err="1"/>
              <a:t>Roseme</a:t>
            </a:r>
            <a:r>
              <a:rPr lang="pl-PL" dirty="0"/>
              <a:t>, </a:t>
            </a:r>
            <a:r>
              <a:rPr lang="pl-PL" i="1" dirty="0" err="1"/>
              <a:t>Issue</a:t>
            </a:r>
            <a:r>
              <a:rPr lang="pl-PL" i="1" dirty="0"/>
              <a:t> </a:t>
            </a:r>
            <a:r>
              <a:rPr lang="pl-PL" i="1" dirty="0" err="1"/>
              <a:t>paper</a:t>
            </a:r>
            <a:r>
              <a:rPr lang="pl-PL" i="1" dirty="0"/>
              <a:t> on </a:t>
            </a:r>
            <a:r>
              <a:rPr lang="pl-PL" i="1" dirty="0" err="1"/>
              <a:t>Gender</a:t>
            </a:r>
            <a:r>
              <a:rPr lang="pl-PL" i="1" dirty="0"/>
              <a:t> </a:t>
            </a:r>
            <a:r>
              <a:rPr lang="pl-PL" i="1" dirty="0" err="1"/>
              <a:t>Equality</a:t>
            </a:r>
            <a:r>
              <a:rPr lang="pl-PL" i="1" dirty="0"/>
              <a:t> in and </a:t>
            </a:r>
            <a:r>
              <a:rPr lang="pl-PL" i="1" dirty="0" err="1"/>
              <a:t>through</a:t>
            </a:r>
            <a:r>
              <a:rPr lang="pl-PL" i="1" dirty="0"/>
              <a:t> </a:t>
            </a:r>
            <a:r>
              <a:rPr lang="pl-PL" i="1" dirty="0" err="1"/>
              <a:t>Education</a:t>
            </a:r>
            <a:r>
              <a:rPr lang="pl-PL" i="1" dirty="0"/>
              <a:t>, </a:t>
            </a:r>
            <a:r>
              <a:rPr lang="pl-PL" dirty="0"/>
              <a:t>Publications Office of the </a:t>
            </a:r>
            <a:r>
              <a:rPr lang="pl-PL" dirty="0" err="1"/>
              <a:t>European</a:t>
            </a:r>
            <a:r>
              <a:rPr lang="pl-PL" dirty="0"/>
              <a:t> Union, 2023.</a:t>
            </a:r>
          </a:p>
          <a:p>
            <a:r>
              <a:rPr lang="pl-PL" dirty="0" err="1"/>
              <a:t>European</a:t>
            </a:r>
            <a:r>
              <a:rPr lang="pl-PL" dirty="0"/>
              <a:t> </a:t>
            </a:r>
            <a:r>
              <a:rPr lang="pl-PL" dirty="0" err="1"/>
              <a:t>Commision</a:t>
            </a:r>
            <a:r>
              <a:rPr lang="pl-PL" dirty="0"/>
              <a:t>, A Union of </a:t>
            </a:r>
            <a:r>
              <a:rPr lang="pl-PL" dirty="0" err="1"/>
              <a:t>Equality</a:t>
            </a:r>
            <a:r>
              <a:rPr lang="pl-PL" dirty="0"/>
              <a:t>: </a:t>
            </a:r>
            <a:r>
              <a:rPr lang="pl-PL" dirty="0" err="1"/>
              <a:t>Gender</a:t>
            </a:r>
            <a:r>
              <a:rPr lang="pl-PL" dirty="0"/>
              <a:t> </a:t>
            </a:r>
            <a:r>
              <a:rPr lang="pl-PL" dirty="0" err="1"/>
              <a:t>Equality</a:t>
            </a:r>
            <a:r>
              <a:rPr lang="pl-PL" dirty="0"/>
              <a:t> </a:t>
            </a:r>
            <a:r>
              <a:rPr lang="pl-PL" dirty="0" err="1"/>
              <a:t>Strategy</a:t>
            </a:r>
            <a:r>
              <a:rPr lang="pl-PL" dirty="0"/>
              <a:t> 2020-2025</a:t>
            </a:r>
          </a:p>
          <a:p>
            <a:r>
              <a:rPr lang="en-US" dirty="0"/>
              <a:t>European Convention on Human Rights</a:t>
            </a:r>
          </a:p>
          <a:p>
            <a:r>
              <a:rPr lang="pl-PL" dirty="0" err="1"/>
              <a:t>Convention</a:t>
            </a:r>
            <a:r>
              <a:rPr lang="pl-PL" dirty="0"/>
              <a:t> on the </a:t>
            </a:r>
            <a:r>
              <a:rPr lang="pl-PL" dirty="0" err="1"/>
              <a:t>Elimination</a:t>
            </a:r>
            <a:r>
              <a:rPr lang="pl-PL" dirty="0"/>
              <a:t> of </a:t>
            </a:r>
            <a:r>
              <a:rPr lang="pl-PL" dirty="0" err="1"/>
              <a:t>All</a:t>
            </a:r>
            <a:r>
              <a:rPr lang="pl-PL" dirty="0"/>
              <a:t> </a:t>
            </a:r>
            <a:r>
              <a:rPr lang="pl-PL" dirty="0" err="1"/>
              <a:t>Forms</a:t>
            </a:r>
            <a:r>
              <a:rPr lang="pl-PL" dirty="0"/>
              <a:t> of </a:t>
            </a:r>
            <a:r>
              <a:rPr lang="pl-PL" dirty="0" err="1"/>
              <a:t>Discrimination</a:t>
            </a:r>
            <a:r>
              <a:rPr lang="pl-PL" dirty="0"/>
              <a:t> </a:t>
            </a:r>
            <a:r>
              <a:rPr lang="pl-PL" dirty="0" err="1"/>
              <a:t>against</a:t>
            </a:r>
            <a:r>
              <a:rPr lang="pl-PL" dirty="0"/>
              <a:t> </a:t>
            </a:r>
            <a:r>
              <a:rPr lang="pl-PL" dirty="0" err="1"/>
              <a:t>Women</a:t>
            </a:r>
            <a:endParaRPr lang="pl-PL" dirty="0"/>
          </a:p>
          <a:p>
            <a:r>
              <a:rPr lang="en-US" dirty="0"/>
              <a:t>Council of Europe Convention on preventing and combating violence against women and domestic violence (CETS No. 210)</a:t>
            </a:r>
          </a:p>
          <a:p>
            <a:r>
              <a:rPr lang="pl-PL" dirty="0"/>
              <a:t>S. </a:t>
            </a:r>
            <a:r>
              <a:rPr lang="pl-PL" dirty="0" err="1"/>
              <a:t>Spurek</a:t>
            </a:r>
            <a:r>
              <a:rPr lang="pl-PL" dirty="0"/>
              <a:t> [w:] </a:t>
            </a:r>
            <a:r>
              <a:rPr lang="pl-PL" i="1" dirty="0"/>
              <a:t>Konwencja o zapobieganiu i zwalczaniu przemocy wobec kobiet i przemocy domowej. Komentarz, wyd. II</a:t>
            </a:r>
            <a:r>
              <a:rPr lang="pl-PL" dirty="0"/>
              <a:t>, red. E. Bieńkowska, L. Mazowiecka, Warszawa 2024, art. </a:t>
            </a:r>
            <a:r>
              <a:rPr lang="pl-PL"/>
              <a:t>1</a:t>
            </a:r>
            <a:r>
              <a:rPr lang="pl-PL" dirty="0"/>
              <a:t>4</a:t>
            </a:r>
          </a:p>
          <a:p>
            <a:r>
              <a:rPr lang="pl-PL" dirty="0"/>
              <a:t>K. Sękowska-Kozłowska, </a:t>
            </a:r>
            <a:r>
              <a:rPr lang="pl-PL" i="1" dirty="0"/>
              <a:t>Między obowiązkiem a przyzwoleniem. Środki wyrównawcze na rzecz kobiet jako instrument realizacji praw człowieka</a:t>
            </a:r>
            <a:r>
              <a:rPr lang="pl-PL" dirty="0"/>
              <a:t>, Warszawa 2021</a:t>
            </a:r>
          </a:p>
          <a:p>
            <a:endParaRPr lang="en-US" dirty="0"/>
          </a:p>
          <a:p>
            <a:endParaRPr lang="pl-PL" dirty="0"/>
          </a:p>
          <a:p>
            <a:pPr marL="0" indent="0">
              <a:buNone/>
            </a:pPr>
            <a:endParaRPr lang="pl-PL" dirty="0"/>
          </a:p>
          <a:p>
            <a:pPr marL="0" indent="0">
              <a:buNone/>
            </a:pPr>
            <a:endParaRPr lang="pl-PL" i="1" dirty="0"/>
          </a:p>
          <a:p>
            <a:pPr marL="0" indent="0">
              <a:buNone/>
            </a:pPr>
            <a:endParaRPr lang="pl-PL" dirty="0"/>
          </a:p>
          <a:p>
            <a:pPr marL="0" indent="0">
              <a:buNone/>
            </a:pPr>
            <a:endParaRPr lang="pl-PL" dirty="0"/>
          </a:p>
        </p:txBody>
      </p:sp>
    </p:spTree>
    <p:extLst>
      <p:ext uri="{BB962C8B-B14F-4D97-AF65-F5344CB8AC3E}">
        <p14:creationId xmlns:p14="http://schemas.microsoft.com/office/powerpoint/2010/main" val="4111290487"/>
      </p:ext>
    </p:extLst>
  </p:cSld>
  <p:clrMapOvr>
    <a:masterClrMapping/>
  </p:clrMapOvr>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docProps/app.xml><?xml version="1.0" encoding="utf-8"?>
<Properties xmlns="http://schemas.openxmlformats.org/officeDocument/2006/extended-properties" xmlns:vt="http://schemas.openxmlformats.org/officeDocument/2006/docPropsVTypes">
  <TotalTime>1803</TotalTime>
  <Words>1419</Words>
  <Application>Microsoft Macintosh PowerPoint</Application>
  <PresentationFormat>Panoramiczny</PresentationFormat>
  <Paragraphs>62</Paragraphs>
  <Slides>9</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9</vt:i4>
      </vt:variant>
    </vt:vector>
  </HeadingPairs>
  <TitlesOfParts>
    <vt:vector size="16" baseType="lpstr">
      <vt:lpstr>Aptos</vt:lpstr>
      <vt:lpstr>Arial</vt:lpstr>
      <vt:lpstr>Neue Haas Grotesk Text Pro</vt:lpstr>
      <vt:lpstr>Roboto Light</vt:lpstr>
      <vt:lpstr>Roboto Slab Light</vt:lpstr>
      <vt:lpstr>Work Sans</vt:lpstr>
      <vt:lpstr>VanillaVTI</vt:lpstr>
      <vt:lpstr>Gender equality in education </vt:lpstr>
      <vt:lpstr>Definitions:</vt:lpstr>
      <vt:lpstr>COMMUNICATION FROM THE COMMISSION TO THE EUROPEAN PARLIAMENT, THE COUNCIL, THE EUROPEAN ECONOMIC AND SOCIAL COMMITTEE AND THE COMMITTEE OF THE REGIONS  A Union of Equality: Gender Equality Strategy 2020-2025</vt:lpstr>
      <vt:lpstr>A Union of Equality: Gender Equality Strategy 2020-2025</vt:lpstr>
      <vt:lpstr>Convention on the Elimination of All Forms of Discrimination against Women</vt:lpstr>
      <vt:lpstr>European Convention on Human Rights</vt:lpstr>
      <vt:lpstr>Council of Europe Convention on preventing and combating violence against women and domestic violence (CETS No. 210)</vt:lpstr>
      <vt:lpstr>2024 Summary on Gender Equality</vt:lpstr>
      <vt:lpstr>Bibliography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Klaudia Kaptur</dc:creator>
  <cp:lastModifiedBy>Klaudia Kaptur</cp:lastModifiedBy>
  <cp:revision>7</cp:revision>
  <dcterms:created xsi:type="dcterms:W3CDTF">2025-06-01T17:56:16Z</dcterms:created>
  <dcterms:modified xsi:type="dcterms:W3CDTF">2025-06-04T07:11:48Z</dcterms:modified>
</cp:coreProperties>
</file>