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Play"/>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jzzdHpkLSgbPd9rEosXemuZhvw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lay-regular.fntdata"/><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Play-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612b76a9a2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3612b76a9a2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60d48140c6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60d48140c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12b76a9a2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612b76a9a2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612b76a9a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3612b76a9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615f2f3781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3615f2f3781_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612b76a9a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3612b76a9a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60d48140c6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60d48140c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612b76a9a2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3612b76a9a2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612b76a9a2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3612b76a9a2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612b76a9a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3612b76a9a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612b76a9a2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3612b76a9a2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 name="Shape 23"/>
        <p:cNvGrpSpPr/>
        <p:nvPr/>
      </p:nvGrpSpPr>
      <p:grpSpPr>
        <a:xfrm>
          <a:off x="0" y="0"/>
          <a:ext cx="0" cy="0"/>
          <a:chOff x="0" y="0"/>
          <a:chExt cx="0" cy="0"/>
        </a:xfrm>
      </p:grpSpPr>
      <p:sp>
        <p:nvSpPr>
          <p:cNvPr id="24" name="Google Shape;24;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 name="Google Shape;26;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 name="Google Shape;2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youtube.com/watch?v=WSwA_SP7pf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1"/>
          <p:cNvSpPr txBox="1"/>
          <p:nvPr>
            <p:ph type="ctrTitle"/>
          </p:nvPr>
        </p:nvSpPr>
        <p:spPr>
          <a:xfrm>
            <a:off x="2197101" y="735283"/>
            <a:ext cx="4978399" cy="31650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Play"/>
              <a:buNone/>
            </a:pPr>
            <a:r>
              <a:rPr lang="en-AT" sz="3300"/>
              <a:t>Decolonisation in Eastern Europe: Curriculum, Local Relations, and Drama Pedagogy in a Roma-Majority School in Hungary</a:t>
            </a:r>
            <a:br>
              <a:rPr lang="en-AT" sz="3300"/>
            </a:br>
            <a:endParaRPr sz="3300"/>
          </a:p>
        </p:txBody>
      </p:sp>
      <p:sp>
        <p:nvSpPr>
          <p:cNvPr id="86" name="Google Shape;86;p1"/>
          <p:cNvSpPr txBox="1"/>
          <p:nvPr>
            <p:ph idx="1" type="subTitle"/>
          </p:nvPr>
        </p:nvSpPr>
        <p:spPr>
          <a:xfrm>
            <a:off x="2197101" y="4078423"/>
            <a:ext cx="4978399" cy="205865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500"/>
              <a:buNone/>
            </a:pPr>
            <a:r>
              <a:rPr lang="en-AT" sz="1500"/>
              <a:t>Zsuzsanna Vidra, Lilla Eredics, Ágnes Kende, Zsuzsanna Árendás</a:t>
            </a:r>
            <a:endParaRPr/>
          </a:p>
          <a:p>
            <a:pPr indent="0" lvl="0" marL="0" rtl="0" algn="l">
              <a:lnSpc>
                <a:spcPct val="90000"/>
              </a:lnSpc>
              <a:spcBef>
                <a:spcPts val="1000"/>
              </a:spcBef>
              <a:spcAft>
                <a:spcPts val="0"/>
              </a:spcAft>
              <a:buClr>
                <a:schemeClr val="dk1"/>
              </a:buClr>
              <a:buSzPts val="1500"/>
              <a:buNone/>
            </a:pPr>
            <a:r>
              <a:rPr lang="en-AT" sz="1500"/>
              <a:t>HUN-REN Centre for Social Sciences</a:t>
            </a:r>
            <a:endParaRPr/>
          </a:p>
          <a:p>
            <a:pPr indent="0" lvl="0" marL="0" rtl="0" algn="l">
              <a:lnSpc>
                <a:spcPct val="90000"/>
              </a:lnSpc>
              <a:spcBef>
                <a:spcPts val="1000"/>
              </a:spcBef>
              <a:spcAft>
                <a:spcPts val="0"/>
              </a:spcAft>
              <a:buClr>
                <a:schemeClr val="dk1"/>
              </a:buClr>
              <a:buSzPts val="1500"/>
              <a:buNone/>
            </a:pPr>
            <a:r>
              <a:t/>
            </a:r>
            <a:endParaRPr sz="1500"/>
          </a:p>
          <a:p>
            <a:pPr indent="0" lvl="0" marL="0" rtl="0" algn="l">
              <a:lnSpc>
                <a:spcPct val="90000"/>
              </a:lnSpc>
              <a:spcBef>
                <a:spcPts val="1000"/>
              </a:spcBef>
              <a:spcAft>
                <a:spcPts val="0"/>
              </a:spcAft>
              <a:buClr>
                <a:schemeClr val="dk1"/>
              </a:buClr>
              <a:buSzPts val="1500"/>
              <a:buNone/>
            </a:pPr>
            <a:r>
              <a:rPr lang="en-AT" sz="1500"/>
              <a:t>Conference </a:t>
            </a:r>
            <a:r>
              <a:rPr i="1" lang="en-AT" sz="1500"/>
              <a:t>’ Decentering through Arts-based and Participatory Research Approaches’, </a:t>
            </a:r>
            <a:r>
              <a:rPr lang="en-AT" sz="1500"/>
              <a:t>June 4, 2025, Budapest.</a:t>
            </a:r>
            <a:endParaRPr/>
          </a:p>
          <a:p>
            <a:pPr indent="0" lvl="0" marL="0" rtl="0" algn="l">
              <a:lnSpc>
                <a:spcPct val="90000"/>
              </a:lnSpc>
              <a:spcBef>
                <a:spcPts val="1000"/>
              </a:spcBef>
              <a:spcAft>
                <a:spcPts val="0"/>
              </a:spcAft>
              <a:buClr>
                <a:schemeClr val="dk1"/>
              </a:buClr>
              <a:buSzPts val="1500"/>
              <a:buNone/>
            </a:pPr>
            <a:r>
              <a:t/>
            </a:r>
            <a:endParaRPr sz="1500"/>
          </a:p>
        </p:txBody>
      </p:sp>
      <p:pic>
        <p:nvPicPr>
          <p:cNvPr descr="Drama" id="87" name="Google Shape;87;p1"/>
          <p:cNvPicPr preferRelativeResize="0"/>
          <p:nvPr/>
        </p:nvPicPr>
        <p:blipFill rotWithShape="1">
          <a:blip r:embed="rId3">
            <a:alphaModFix/>
          </a:blip>
          <a:srcRect b="0" l="0" r="0" t="0"/>
          <a:stretch/>
        </p:blipFill>
        <p:spPr>
          <a:xfrm>
            <a:off x="717549" y="2776619"/>
            <a:ext cx="1289051" cy="1289051"/>
          </a:xfrm>
          <a:prstGeom prst="rect">
            <a:avLst/>
          </a:prstGeom>
          <a:noFill/>
          <a:ln>
            <a:noFill/>
          </a:ln>
        </p:spPr>
      </p:pic>
      <p:pic>
        <p:nvPicPr>
          <p:cNvPr descr="Drama" id="88" name="Google Shape;88;p1"/>
          <p:cNvPicPr preferRelativeResize="0"/>
          <p:nvPr/>
        </p:nvPicPr>
        <p:blipFill rotWithShape="1">
          <a:blip r:embed="rId3">
            <a:alphaModFix amt="15000"/>
          </a:blip>
          <a:srcRect b="0" l="0" r="0" t="0"/>
          <a:stretch/>
        </p:blipFill>
        <p:spPr>
          <a:xfrm>
            <a:off x="6607815" y="716407"/>
            <a:ext cx="5411343" cy="54113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612b76a9a2_0_37"/>
          <p:cNvSpPr txBox="1"/>
          <p:nvPr>
            <p:ph type="title"/>
          </p:nvPr>
        </p:nvSpPr>
        <p:spPr>
          <a:xfrm>
            <a:off x="839800" y="457200"/>
            <a:ext cx="3932100" cy="735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None/>
            </a:pPr>
            <a:r>
              <a:rPr lang="en-AT"/>
              <a:t>2.Insite drama </a:t>
            </a:r>
            <a:endParaRPr/>
          </a:p>
        </p:txBody>
      </p:sp>
      <p:sp>
        <p:nvSpPr>
          <p:cNvPr id="146" name="Google Shape;146;g3612b76a9a2_0_37"/>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3200"/>
              <a:buNone/>
            </a:pPr>
            <a:r>
              <a:t/>
            </a:r>
            <a:endParaRPr/>
          </a:p>
        </p:txBody>
      </p:sp>
      <p:pic>
        <p:nvPicPr>
          <p:cNvPr id="147" name="Google Shape;147;g3612b76a9a2_0_37"/>
          <p:cNvPicPr preferRelativeResize="0"/>
          <p:nvPr/>
        </p:nvPicPr>
        <p:blipFill rotWithShape="1">
          <a:blip r:embed="rId3">
            <a:alphaModFix/>
          </a:blip>
          <a:srcRect b="0" l="0" r="0" t="0"/>
          <a:stretch/>
        </p:blipFill>
        <p:spPr>
          <a:xfrm>
            <a:off x="5072677" y="845125"/>
            <a:ext cx="6683950" cy="5015801"/>
          </a:xfrm>
          <a:prstGeom prst="rect">
            <a:avLst/>
          </a:prstGeom>
          <a:noFill/>
          <a:ln>
            <a:noFill/>
          </a:ln>
        </p:spPr>
      </p:pic>
      <p:sp>
        <p:nvSpPr>
          <p:cNvPr id="148" name="Google Shape;148;g3612b76a9a2_0_37"/>
          <p:cNvSpPr txBox="1"/>
          <p:nvPr>
            <p:ph idx="2" type="body"/>
          </p:nvPr>
        </p:nvSpPr>
        <p:spPr>
          <a:xfrm>
            <a:off x="294300" y="1422100"/>
            <a:ext cx="4477800" cy="5104200"/>
          </a:xfrm>
          <a:prstGeom prst="rect">
            <a:avLst/>
          </a:prstGeom>
          <a:noFill/>
          <a:ln>
            <a:noFill/>
          </a:ln>
        </p:spPr>
        <p:txBody>
          <a:bodyPr anchorCtr="0" anchor="t" bIns="45700" lIns="91425" spcFirstLastPara="1" rIns="91425" wrap="square" tIns="45700">
            <a:normAutofit fontScale="55000" lnSpcReduction="10000"/>
          </a:bodyPr>
          <a:lstStyle/>
          <a:p>
            <a:pPr indent="0" lvl="0" marL="0" rtl="0" algn="l">
              <a:lnSpc>
                <a:spcPct val="90000"/>
              </a:lnSpc>
              <a:spcBef>
                <a:spcPts val="1000"/>
              </a:spcBef>
              <a:spcAft>
                <a:spcPts val="0"/>
              </a:spcAft>
              <a:buClr>
                <a:schemeClr val="dk1"/>
              </a:buClr>
              <a:buSzPct val="34375"/>
              <a:buFont typeface="Arial"/>
              <a:buNone/>
            </a:pPr>
            <a:r>
              <a:rPr lang="en-AT" sz="3200"/>
              <a:t>follows the literature </a:t>
            </a:r>
            <a:endParaRPr sz="3200"/>
          </a:p>
          <a:p>
            <a:pPr indent="0" lvl="0" marL="0" rtl="0" algn="l">
              <a:lnSpc>
                <a:spcPct val="90000"/>
              </a:lnSpc>
              <a:spcBef>
                <a:spcPts val="1000"/>
              </a:spcBef>
              <a:spcAft>
                <a:spcPts val="0"/>
              </a:spcAft>
              <a:buClr>
                <a:schemeClr val="dk1"/>
              </a:buClr>
              <a:buSzPct val="34375"/>
              <a:buFont typeface="Arial"/>
              <a:buNone/>
            </a:pPr>
            <a:r>
              <a:rPr lang="en-AT" sz="3200"/>
              <a:t>curricula with drama pedagogy methods</a:t>
            </a:r>
            <a:endParaRPr sz="3200"/>
          </a:p>
          <a:p>
            <a:pPr indent="0" lvl="0" marL="0" rtl="0" algn="l">
              <a:lnSpc>
                <a:spcPct val="90000"/>
              </a:lnSpc>
              <a:spcBef>
                <a:spcPts val="1000"/>
              </a:spcBef>
              <a:spcAft>
                <a:spcPts val="0"/>
              </a:spcAft>
              <a:buClr>
                <a:schemeClr val="dk1"/>
              </a:buClr>
              <a:buSzPct val="34375"/>
              <a:buFont typeface="Arial"/>
              <a:buNone/>
            </a:pPr>
            <a:r>
              <a:t/>
            </a:r>
            <a:endParaRPr sz="3200"/>
          </a:p>
          <a:p>
            <a:pPr indent="0" lvl="0" marL="0" rtl="0" algn="l">
              <a:lnSpc>
                <a:spcPct val="90000"/>
              </a:lnSpc>
              <a:spcBef>
                <a:spcPts val="1000"/>
              </a:spcBef>
              <a:spcAft>
                <a:spcPts val="0"/>
              </a:spcAft>
              <a:buClr>
                <a:schemeClr val="dk1"/>
              </a:buClr>
              <a:buSzPct val="34375"/>
              <a:buFont typeface="Arial"/>
              <a:buNone/>
            </a:pPr>
            <a:r>
              <a:rPr lang="en-AT" sz="3200"/>
              <a:t>attentive and receptive to the dynamics, mood, “language” and cultural codes of the class </a:t>
            </a:r>
            <a:endParaRPr sz="3200"/>
          </a:p>
          <a:p>
            <a:pPr indent="0" lvl="0" marL="0" rtl="0" algn="l">
              <a:lnSpc>
                <a:spcPct val="90000"/>
              </a:lnSpc>
              <a:spcBef>
                <a:spcPts val="1000"/>
              </a:spcBef>
              <a:spcAft>
                <a:spcPts val="0"/>
              </a:spcAft>
              <a:buClr>
                <a:schemeClr val="dk1"/>
              </a:buClr>
              <a:buSzPct val="34375"/>
              <a:buFont typeface="Arial"/>
              <a:buNone/>
            </a:pPr>
            <a:r>
              <a:t/>
            </a:r>
            <a:endParaRPr sz="3200"/>
          </a:p>
          <a:p>
            <a:pPr indent="0" lvl="0" marL="0" rtl="0" algn="l">
              <a:lnSpc>
                <a:spcPct val="90000"/>
              </a:lnSpc>
              <a:spcBef>
                <a:spcPts val="1000"/>
              </a:spcBef>
              <a:spcAft>
                <a:spcPts val="0"/>
              </a:spcAft>
              <a:buClr>
                <a:schemeClr val="dk1"/>
              </a:buClr>
              <a:buSzPct val="34375"/>
              <a:buFont typeface="Arial"/>
              <a:buNone/>
            </a:pPr>
            <a:r>
              <a:rPr lang="en-AT" sz="3200"/>
              <a:t>reflects upon how to express </a:t>
            </a:r>
            <a:endParaRPr sz="3200"/>
          </a:p>
          <a:p>
            <a:pPr indent="0" lvl="0" marL="0" rtl="0" algn="l">
              <a:lnSpc>
                <a:spcPct val="90000"/>
              </a:lnSpc>
              <a:spcBef>
                <a:spcPts val="1000"/>
              </a:spcBef>
              <a:spcAft>
                <a:spcPts val="0"/>
              </a:spcAft>
              <a:buClr>
                <a:schemeClr val="dk1"/>
              </a:buClr>
              <a:buSzPct val="34375"/>
              <a:buFont typeface="Arial"/>
              <a:buNone/>
            </a:pPr>
            <a:r>
              <a:rPr lang="en-AT" sz="3200"/>
              <a:t>emotions and connect to children’s reality </a:t>
            </a:r>
            <a:endParaRPr sz="3200"/>
          </a:p>
          <a:p>
            <a:pPr indent="0" lvl="0" marL="0" rtl="0" algn="l">
              <a:lnSpc>
                <a:spcPct val="90000"/>
              </a:lnSpc>
              <a:spcBef>
                <a:spcPts val="1000"/>
              </a:spcBef>
              <a:spcAft>
                <a:spcPts val="0"/>
              </a:spcAft>
              <a:buClr>
                <a:schemeClr val="dk1"/>
              </a:buClr>
              <a:buSzPct val="34375"/>
              <a:buFont typeface="Arial"/>
              <a:buNone/>
            </a:pPr>
            <a:r>
              <a:t/>
            </a:r>
            <a:endParaRPr sz="3200"/>
          </a:p>
          <a:p>
            <a:pPr indent="0" lvl="0" marL="0" rtl="0" algn="l">
              <a:lnSpc>
                <a:spcPct val="90000"/>
              </a:lnSpc>
              <a:spcBef>
                <a:spcPts val="1000"/>
              </a:spcBef>
              <a:spcAft>
                <a:spcPts val="0"/>
              </a:spcAft>
              <a:buClr>
                <a:schemeClr val="dk1"/>
              </a:buClr>
              <a:buSzPct val="34375"/>
              <a:buFont typeface="Arial"/>
              <a:buNone/>
            </a:pPr>
            <a:r>
              <a:rPr lang="en-AT" sz="3200"/>
              <a:t>methods: music, rap, drama, improvisation </a:t>
            </a:r>
            <a:endParaRPr sz="3200"/>
          </a:p>
          <a:p>
            <a:pPr indent="0" lvl="0" marL="0" rtl="0" algn="l">
              <a:lnSpc>
                <a:spcPct val="90000"/>
              </a:lnSpc>
              <a:spcBef>
                <a:spcPts val="1000"/>
              </a:spcBef>
              <a:spcAft>
                <a:spcPts val="0"/>
              </a:spcAft>
              <a:buClr>
                <a:schemeClr val="dk1"/>
              </a:buClr>
              <a:buSzPct val="34375"/>
              <a:buFont typeface="Arial"/>
              <a:buNone/>
            </a:pPr>
            <a:r>
              <a:t/>
            </a:r>
            <a:endParaRPr sz="3200"/>
          </a:p>
          <a:p>
            <a:pPr indent="0" lvl="0" marL="0" rtl="0" algn="l">
              <a:lnSpc>
                <a:spcPct val="90000"/>
              </a:lnSpc>
              <a:spcBef>
                <a:spcPts val="1000"/>
              </a:spcBef>
              <a:spcAft>
                <a:spcPts val="0"/>
              </a:spcAft>
              <a:buClr>
                <a:schemeClr val="dk1"/>
              </a:buClr>
              <a:buSzPct val="34375"/>
              <a:buFont typeface="Arial"/>
              <a:buNone/>
            </a:pPr>
            <a:r>
              <a:rPr lang="en-AT" sz="3200"/>
              <a:t>Drama teacher brings in his personal story </a:t>
            </a:r>
            <a:endParaRPr sz="3200"/>
          </a:p>
          <a:p>
            <a:pPr indent="0" lvl="0" marL="0" rtl="0" algn="l">
              <a:lnSpc>
                <a:spcPct val="90000"/>
              </a:lnSpc>
              <a:spcBef>
                <a:spcPts val="1000"/>
              </a:spcBef>
              <a:spcAft>
                <a:spcPts val="0"/>
              </a:spcAft>
              <a:buClr>
                <a:schemeClr val="dk1"/>
              </a:buClr>
              <a:buSzPct val="34375"/>
              <a:buFont typeface="Arial"/>
              <a:buNone/>
            </a:pPr>
            <a:r>
              <a:rPr lang="en-AT" sz="3200"/>
              <a:t>He is Roma which is stated and important part of the class (establishing rapport with children, common voice, trust)</a:t>
            </a:r>
            <a:endParaRPr sz="3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60d48140c6_1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200"/>
              <a:buFont typeface="Arial"/>
              <a:buNone/>
            </a:pPr>
            <a:r>
              <a:rPr lang="en-AT" sz="3200"/>
              <a:t>2.Insite drama (fieldnote excerpt) </a:t>
            </a:r>
            <a:endParaRPr/>
          </a:p>
        </p:txBody>
      </p:sp>
      <p:sp>
        <p:nvSpPr>
          <p:cNvPr id="154" name="Google Shape;154;g360d48140c6_1_0"/>
          <p:cNvSpPr txBox="1"/>
          <p:nvPr>
            <p:ph idx="1" type="body"/>
          </p:nvPr>
        </p:nvSpPr>
        <p:spPr>
          <a:xfrm>
            <a:off x="838200" y="1825625"/>
            <a:ext cx="5181600" cy="4351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lang="en-AT" sz="2100"/>
              <a:t>Kristóf opens the class by asking: Why or when do we love theatre or drama? In their answers, the children mostly emphasize that a drama is good “if someone dies at the end.” Kristóf doesn’t steer the conversation away from this but rather connects to it and probes further: What do you feel when that happens? The children list emotions such as “surprise, disappointment, heartbreak, depression.” Giving recognition to these answers Kristóf shares his opinion: drama can help us experience difficult emotions that are also present in real life, but are often hard to express.</a:t>
            </a:r>
            <a:endParaRPr sz="2100"/>
          </a:p>
        </p:txBody>
      </p:sp>
      <p:sp>
        <p:nvSpPr>
          <p:cNvPr id="155" name="Google Shape;155;g360d48140c6_1_0"/>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AT" sz="2100"/>
              <a:t>As Kristóf continues asking the children about the characteristics of good dramas, someone mentions that there should also be “handsome guys” in them. Kristóf incorporates this into the discussion as well: Why are we happy when we like someone? What happens inside us in such moments? In connection with the question, he anticipates possible responses, aiming to prevent the children from turning each other’s emotions into targets: “I ask you to observe yourselves, not to make this class about teasing each other.”</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612b76a9a2_0_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AT"/>
              <a:t>Conclusions and questions</a:t>
            </a:r>
            <a:endParaRPr/>
          </a:p>
        </p:txBody>
      </p:sp>
      <p:sp>
        <p:nvSpPr>
          <p:cNvPr id="161" name="Google Shape;161;g3612b76a9a2_0_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62500" lnSpcReduction="20000"/>
          </a:bodyPr>
          <a:lstStyle/>
          <a:p>
            <a:pPr indent="-350515" lvl="0" marL="457200" rtl="0" algn="l">
              <a:lnSpc>
                <a:spcPct val="90000"/>
              </a:lnSpc>
              <a:spcBef>
                <a:spcPts val="1000"/>
              </a:spcBef>
              <a:spcAft>
                <a:spcPts val="0"/>
              </a:spcAft>
              <a:buSzPct val="100000"/>
              <a:buAutoNum type="arabicPeriod"/>
            </a:pPr>
            <a:r>
              <a:rPr lang="en-AT" sz="3071"/>
              <a:t>Centralized curriculum - colonizing</a:t>
            </a:r>
            <a:endParaRPr sz="3071"/>
          </a:p>
          <a:p>
            <a:pPr indent="0" lvl="0" marL="0" rtl="0" algn="l">
              <a:lnSpc>
                <a:spcPct val="90000"/>
              </a:lnSpc>
              <a:spcBef>
                <a:spcPts val="1000"/>
              </a:spcBef>
              <a:spcAft>
                <a:spcPts val="0"/>
              </a:spcAft>
              <a:buSzPct val="58595"/>
              <a:buNone/>
            </a:pPr>
            <a:r>
              <a:rPr lang="en-AT" sz="3071"/>
              <a:t>Can it be decolonized in the context of a full-Roma school? </a:t>
            </a:r>
            <a:endParaRPr sz="3071"/>
          </a:p>
          <a:p>
            <a:pPr indent="0" lvl="0" marL="0" rtl="0" algn="l">
              <a:lnSpc>
                <a:spcPct val="90000"/>
              </a:lnSpc>
              <a:spcBef>
                <a:spcPts val="1000"/>
              </a:spcBef>
              <a:spcAft>
                <a:spcPts val="0"/>
              </a:spcAft>
              <a:buSzPct val="58595"/>
              <a:buNone/>
            </a:pPr>
            <a:r>
              <a:t/>
            </a:r>
            <a:endParaRPr sz="3071"/>
          </a:p>
          <a:p>
            <a:pPr indent="0" lvl="0" marL="0" rtl="0" algn="l">
              <a:lnSpc>
                <a:spcPct val="90000"/>
              </a:lnSpc>
              <a:spcBef>
                <a:spcPts val="1000"/>
              </a:spcBef>
              <a:spcAft>
                <a:spcPts val="0"/>
              </a:spcAft>
              <a:buSzPct val="58595"/>
              <a:buNone/>
            </a:pPr>
            <a:r>
              <a:rPr lang="en-AT" sz="3071"/>
              <a:t>two </a:t>
            </a:r>
            <a:r>
              <a:rPr lang="en-AT" sz="3071"/>
              <a:t>processes</a:t>
            </a:r>
            <a:r>
              <a:rPr lang="en-AT" sz="3071"/>
              <a:t>:</a:t>
            </a:r>
            <a:endParaRPr sz="3071"/>
          </a:p>
          <a:p>
            <a:pPr indent="0" lvl="0" marL="0" rtl="0" algn="l">
              <a:lnSpc>
                <a:spcPct val="90000"/>
              </a:lnSpc>
              <a:spcBef>
                <a:spcPts val="1000"/>
              </a:spcBef>
              <a:spcAft>
                <a:spcPts val="0"/>
              </a:spcAft>
              <a:buSzPct val="58595"/>
              <a:buNone/>
            </a:pPr>
            <a:r>
              <a:rPr lang="en-AT" sz="3071"/>
              <a:t>-recolonization of Roma culture (aligning with the mainstream expectations) BUT</a:t>
            </a:r>
            <a:endParaRPr sz="3071"/>
          </a:p>
          <a:p>
            <a:pPr indent="0" lvl="0" marL="0" rtl="0" algn="l">
              <a:lnSpc>
                <a:spcPct val="90000"/>
              </a:lnSpc>
              <a:spcBef>
                <a:spcPts val="1000"/>
              </a:spcBef>
              <a:spcAft>
                <a:spcPts val="0"/>
              </a:spcAft>
              <a:buSzPct val="58595"/>
              <a:buNone/>
            </a:pPr>
            <a:r>
              <a:rPr lang="en-AT" sz="3071"/>
              <a:t>-decolonization also taking place </a:t>
            </a:r>
            <a:endParaRPr sz="3071"/>
          </a:p>
          <a:p>
            <a:pPr indent="457200" lvl="0" marL="0" rtl="0" algn="l">
              <a:lnSpc>
                <a:spcPct val="90000"/>
              </a:lnSpc>
              <a:spcBef>
                <a:spcPts val="1000"/>
              </a:spcBef>
              <a:spcAft>
                <a:spcPts val="0"/>
              </a:spcAft>
              <a:buSzPct val="58595"/>
              <a:buNone/>
            </a:pPr>
            <a:r>
              <a:rPr lang="en-AT" sz="3071"/>
              <a:t>decolonizing Roma experiences and identities (Roma teachers’ </a:t>
            </a:r>
            <a:r>
              <a:rPr lang="en-AT" sz="3071"/>
              <a:t>personal</a:t>
            </a:r>
            <a:r>
              <a:rPr lang="en-AT" sz="3071"/>
              <a:t> paths)</a:t>
            </a:r>
            <a:endParaRPr sz="3071"/>
          </a:p>
          <a:p>
            <a:pPr indent="457200" lvl="0" marL="0" rtl="0" algn="l">
              <a:lnSpc>
                <a:spcPct val="90000"/>
              </a:lnSpc>
              <a:spcBef>
                <a:spcPts val="1000"/>
              </a:spcBef>
              <a:spcAft>
                <a:spcPts val="0"/>
              </a:spcAft>
              <a:buSzPct val="58595"/>
              <a:buNone/>
            </a:pPr>
            <a:r>
              <a:rPr lang="en-AT" sz="3071"/>
              <a:t>decolonization as a way of navigating the system - experimentiing with methods</a:t>
            </a:r>
            <a:endParaRPr sz="3071"/>
          </a:p>
          <a:p>
            <a:pPr indent="457200" lvl="0" marL="0" rtl="0" algn="l">
              <a:lnSpc>
                <a:spcPct val="90000"/>
              </a:lnSpc>
              <a:spcBef>
                <a:spcPts val="1000"/>
              </a:spcBef>
              <a:spcAft>
                <a:spcPts val="0"/>
              </a:spcAft>
              <a:buSzPct val="58595"/>
              <a:buNone/>
            </a:pPr>
            <a:r>
              <a:rPr lang="en-AT" sz="3071"/>
              <a:t>- much like critical pedagogy </a:t>
            </a:r>
            <a:endParaRPr/>
          </a:p>
          <a:p>
            <a:pPr indent="0" lvl="0" marL="0" rtl="0" algn="l">
              <a:lnSpc>
                <a:spcPct val="90000"/>
              </a:lnSpc>
              <a:spcBef>
                <a:spcPts val="1000"/>
              </a:spcBef>
              <a:spcAft>
                <a:spcPts val="0"/>
              </a:spcAft>
              <a:buSzPct val="64285"/>
              <a:buNone/>
            </a:pPr>
            <a:r>
              <a:rPr lang="en-AT"/>
              <a:t> </a:t>
            </a:r>
            <a:endParaRPr/>
          </a:p>
          <a:p>
            <a:pPr indent="-300037" lvl="0" marL="457200" rtl="0" algn="l">
              <a:lnSpc>
                <a:spcPct val="90000"/>
              </a:lnSpc>
              <a:spcBef>
                <a:spcPts val="1000"/>
              </a:spcBef>
              <a:spcAft>
                <a:spcPts val="0"/>
              </a:spcAft>
              <a:buSzPct val="64285"/>
              <a:buAutoNum type="arabicPeriod"/>
            </a:pPr>
            <a:r>
              <a:rPr lang="en-AT"/>
              <a:t>How do artistic methods shape schooling experience of children of a marginalized community?</a:t>
            </a:r>
            <a:endParaRPr/>
          </a:p>
          <a:p>
            <a:pPr indent="0" lvl="0" marL="0" rtl="0" algn="l">
              <a:lnSpc>
                <a:spcPct val="90000"/>
              </a:lnSpc>
              <a:spcBef>
                <a:spcPts val="1000"/>
              </a:spcBef>
              <a:spcAft>
                <a:spcPts val="0"/>
              </a:spcAft>
              <a:buSzPct val="64285"/>
              <a:buNone/>
            </a:pPr>
            <a:r>
              <a:rPr lang="en-AT"/>
              <a:t>Does it contribute to the pacification of a deprived (and potentially angry) community?</a:t>
            </a:r>
            <a:endParaRPr/>
          </a:p>
          <a:p>
            <a:pPr indent="0" lvl="0" marL="0" rtl="0" algn="l">
              <a:lnSpc>
                <a:spcPct val="90000"/>
              </a:lnSpc>
              <a:spcBef>
                <a:spcPts val="1000"/>
              </a:spcBef>
              <a:spcAft>
                <a:spcPts val="0"/>
              </a:spcAft>
              <a:buSzPct val="64285"/>
              <a:buNone/>
            </a:pPr>
            <a:r>
              <a:rPr lang="en-AT"/>
              <a:t>Is the a “good school” or an “</a:t>
            </a:r>
            <a:r>
              <a:rPr lang="en-AT"/>
              <a:t>illusion</a:t>
            </a:r>
            <a:r>
              <a:rPr lang="en-AT"/>
              <a:t> of a good school”?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612b76a9a2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AT"/>
              <a:t>Decolonizing the curriculum</a:t>
            </a:r>
            <a:endParaRPr/>
          </a:p>
        </p:txBody>
      </p:sp>
      <p:sp>
        <p:nvSpPr>
          <p:cNvPr id="94" name="Google Shape;94;g3612b76a9a2_0_0"/>
          <p:cNvSpPr txBox="1"/>
          <p:nvPr>
            <p:ph idx="1" type="body"/>
          </p:nvPr>
        </p:nvSpPr>
        <p:spPr>
          <a:xfrm>
            <a:off x="337400" y="1825625"/>
            <a:ext cx="11457300" cy="4918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800"/>
              <a:buNone/>
            </a:pPr>
            <a:r>
              <a:rPr lang="en-AT"/>
              <a:t>Centralized curriculum - conservative and nationalistic </a:t>
            </a:r>
            <a:endParaRPr/>
          </a:p>
          <a:p>
            <a:pPr indent="0" lvl="0" marL="0" rtl="0" algn="l">
              <a:lnSpc>
                <a:spcPct val="90000"/>
              </a:lnSpc>
              <a:spcBef>
                <a:spcPts val="1000"/>
              </a:spcBef>
              <a:spcAft>
                <a:spcPts val="0"/>
              </a:spcAft>
              <a:buSzPts val="1800"/>
              <a:buNone/>
            </a:pPr>
            <a:r>
              <a:rPr lang="en-AT"/>
              <a:t>minority representation possible only in the standardized way (“Népismeret” - usually for only Roma, not intercultural education)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AT"/>
              <a:t>where is the place for artistic interventions? where the place for critical pedagogy? how does decolonization play out in this context?</a:t>
            </a:r>
            <a:endParaRPr/>
          </a:p>
          <a:p>
            <a:pPr indent="0" lvl="0" marL="0" rtl="0" algn="l">
              <a:lnSpc>
                <a:spcPct val="90000"/>
              </a:lnSpc>
              <a:spcBef>
                <a:spcPts val="1000"/>
              </a:spcBef>
              <a:spcAft>
                <a:spcPts val="0"/>
              </a:spcAft>
              <a:buSzPts val="1800"/>
              <a:buNone/>
            </a:pPr>
            <a:r>
              <a:rPr lang="en-AT"/>
              <a:t>how is this place can be inhabited?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AT"/>
              <a:t>Two case studies:</a:t>
            </a:r>
            <a:endParaRPr/>
          </a:p>
          <a:p>
            <a:pPr indent="0" lvl="0" marL="0" rtl="0" algn="l">
              <a:lnSpc>
                <a:spcPct val="90000"/>
              </a:lnSpc>
              <a:spcBef>
                <a:spcPts val="1000"/>
              </a:spcBef>
              <a:spcAft>
                <a:spcPts val="0"/>
              </a:spcAft>
              <a:buSzPts val="1800"/>
              <a:buNone/>
            </a:pPr>
            <a:r>
              <a:rPr lang="en-AT"/>
              <a:t>1. Drama club - local Roma teacher </a:t>
            </a:r>
            <a:endParaRPr/>
          </a:p>
          <a:p>
            <a:pPr indent="0" lvl="0" marL="0" rtl="0" algn="l">
              <a:lnSpc>
                <a:spcPct val="90000"/>
              </a:lnSpc>
              <a:spcBef>
                <a:spcPts val="1000"/>
              </a:spcBef>
              <a:spcAft>
                <a:spcPts val="0"/>
              </a:spcAft>
              <a:buSzPts val="1800"/>
              <a:buNone/>
            </a:pPr>
            <a:r>
              <a:rPr lang="en-AT"/>
              <a:t>2. Insite drama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g3615f2f3781_7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 name="Google Shape;100;g3615f2f3781_7_0"/>
          <p:cNvSpPr txBox="1"/>
          <p:nvPr>
            <p:ph type="title"/>
          </p:nvPr>
        </p:nvSpPr>
        <p:spPr>
          <a:xfrm>
            <a:off x="761800" y="762001"/>
            <a:ext cx="5334300" cy="170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AT" sz="4000"/>
              <a:t>Decolonization- recolonization</a:t>
            </a:r>
            <a:endParaRPr/>
          </a:p>
        </p:txBody>
      </p:sp>
      <p:sp>
        <p:nvSpPr>
          <p:cNvPr id="101" name="Google Shape;101;g3615f2f3781_7_0"/>
          <p:cNvSpPr txBox="1"/>
          <p:nvPr>
            <p:ph idx="1" type="body"/>
          </p:nvPr>
        </p:nvSpPr>
        <p:spPr>
          <a:xfrm>
            <a:off x="761800" y="2470244"/>
            <a:ext cx="5334300" cy="376980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T" sz="2000"/>
              <a:t>Roma folklore class</a:t>
            </a:r>
            <a:endParaRPr/>
          </a:p>
          <a:p>
            <a:pPr indent="-50800" lvl="0" marL="228600" rtl="0" algn="l">
              <a:lnSpc>
                <a:spcPct val="90000"/>
              </a:lnSpc>
              <a:spcBef>
                <a:spcPts val="1000"/>
              </a:spcBef>
              <a:spcAft>
                <a:spcPts val="0"/>
              </a:spcAft>
              <a:buClr>
                <a:schemeClr val="dk1"/>
              </a:buClr>
              <a:buSzPts val="2800"/>
              <a:buNone/>
            </a:pPr>
            <a:r>
              <a:t/>
            </a:r>
            <a:endParaRPr sz="2000"/>
          </a:p>
          <a:p>
            <a:pPr indent="-228600" lvl="0" marL="228600" rtl="0" algn="l">
              <a:lnSpc>
                <a:spcPct val="90000"/>
              </a:lnSpc>
              <a:spcBef>
                <a:spcPts val="1000"/>
              </a:spcBef>
              <a:spcAft>
                <a:spcPts val="0"/>
              </a:spcAft>
              <a:buClr>
                <a:schemeClr val="dk1"/>
              </a:buClr>
              <a:buSzPts val="2800"/>
              <a:buChar char="•"/>
            </a:pPr>
            <a:r>
              <a:rPr lang="en-AT" sz="2000"/>
              <a:t>Minority curriculum: history, traditions, folklore, language</a:t>
            </a:r>
            <a:endParaRPr/>
          </a:p>
          <a:p>
            <a:pPr indent="0" lvl="0" marL="0" rtl="0" algn="l">
              <a:lnSpc>
                <a:spcPct val="90000"/>
              </a:lnSpc>
              <a:spcBef>
                <a:spcPts val="1000"/>
              </a:spcBef>
              <a:spcAft>
                <a:spcPts val="0"/>
              </a:spcAft>
              <a:buClr>
                <a:schemeClr val="dk1"/>
              </a:buClr>
              <a:buSzPts val="2800"/>
              <a:buNone/>
            </a:pPr>
            <a:r>
              <a:rPr lang="en-AT" sz="2000"/>
              <a:t>“canonized” Roma culture, normalized and standardized by the Roma elite in Hungary</a:t>
            </a:r>
            <a:endParaRPr/>
          </a:p>
          <a:p>
            <a:pPr indent="0" lvl="0" marL="0" rtl="0" algn="l">
              <a:lnSpc>
                <a:spcPct val="90000"/>
              </a:lnSpc>
              <a:spcBef>
                <a:spcPts val="1000"/>
              </a:spcBef>
              <a:spcAft>
                <a:spcPts val="0"/>
              </a:spcAft>
              <a:buClr>
                <a:schemeClr val="dk1"/>
              </a:buClr>
              <a:buSzPts val="2800"/>
              <a:buNone/>
            </a:pPr>
            <a:r>
              <a:rPr lang="en-AT" sz="2000"/>
              <a:t>How does it work in the class</a:t>
            </a:r>
            <a:endParaRPr/>
          </a:p>
          <a:p>
            <a:pPr indent="0" lvl="0" marL="0" rtl="0" algn="l">
              <a:lnSpc>
                <a:spcPct val="90000"/>
              </a:lnSpc>
              <a:spcBef>
                <a:spcPts val="1000"/>
              </a:spcBef>
              <a:spcAft>
                <a:spcPts val="0"/>
              </a:spcAft>
              <a:buClr>
                <a:schemeClr val="dk1"/>
              </a:buClr>
              <a:buSzPts val="2800"/>
              <a:buNone/>
            </a:pPr>
            <a:r>
              <a:rPr lang="en-AT" sz="2000"/>
              <a:t>Projects, lived culture, identity project, Roma cultural literacy</a:t>
            </a:r>
            <a:endParaRPr/>
          </a:p>
        </p:txBody>
      </p:sp>
      <p:pic>
        <p:nvPicPr>
          <p:cNvPr id="102" name="Google Shape;102;g3615f2f3781_7_0"/>
          <p:cNvPicPr preferRelativeResize="0"/>
          <p:nvPr/>
        </p:nvPicPr>
        <p:blipFill rotWithShape="1">
          <a:blip r:embed="rId3">
            <a:alphaModFix/>
          </a:blip>
          <a:srcRect b="3427" l="0" r="0" t="0"/>
          <a:stretch/>
        </p:blipFill>
        <p:spPr>
          <a:xfrm>
            <a:off x="6857797" y="-10886"/>
            <a:ext cx="5334203" cy="6868886"/>
          </a:xfrm>
          <a:prstGeom prst="rect">
            <a:avLst/>
          </a:prstGeom>
          <a:noFill/>
          <a:ln>
            <a:noFill/>
          </a:ln>
          <a:effectLst>
            <a:outerShdw blurRad="127000" sx="99000" rotWithShape="0" algn="r" dir="10800000" dist="50800" sy="990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612b76a9a2_0_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AT"/>
              <a:t>centralized curriculum </a:t>
            </a:r>
            <a:endParaRPr/>
          </a:p>
        </p:txBody>
      </p:sp>
      <p:sp>
        <p:nvSpPr>
          <p:cNvPr id="108" name="Google Shape;108;g3612b76a9a2_0_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AT"/>
              <a:t>example: </a:t>
            </a:r>
            <a:endParaRPr/>
          </a:p>
          <a:p>
            <a:pPr indent="0" lvl="0" marL="0" rtl="0" algn="l">
              <a:lnSpc>
                <a:spcPct val="90000"/>
              </a:lnSpc>
              <a:spcBef>
                <a:spcPts val="1000"/>
              </a:spcBef>
              <a:spcAft>
                <a:spcPts val="0"/>
              </a:spcAft>
              <a:buSzPts val="1800"/>
              <a:buNone/>
            </a:pPr>
            <a:r>
              <a:rPr lang="en-AT"/>
              <a:t>regionally organized </a:t>
            </a:r>
            <a:endParaRPr/>
          </a:p>
          <a:p>
            <a:pPr indent="0" lvl="0" marL="0" rtl="0" algn="l">
              <a:lnSpc>
                <a:spcPct val="90000"/>
              </a:lnSpc>
              <a:spcBef>
                <a:spcPts val="1000"/>
              </a:spcBef>
              <a:spcAft>
                <a:spcPts val="0"/>
              </a:spcAft>
              <a:buSzPts val="1800"/>
              <a:buNone/>
            </a:pPr>
            <a:r>
              <a:rPr lang="en-AT"/>
              <a:t>competition on Palóc folk </a:t>
            </a:r>
            <a:endParaRPr/>
          </a:p>
          <a:p>
            <a:pPr indent="0" lvl="0" marL="0" rtl="0" algn="l">
              <a:lnSpc>
                <a:spcPct val="90000"/>
              </a:lnSpc>
              <a:spcBef>
                <a:spcPts val="1000"/>
              </a:spcBef>
              <a:spcAft>
                <a:spcPts val="0"/>
              </a:spcAft>
              <a:buSzPts val="1800"/>
              <a:buNone/>
            </a:pPr>
            <a:r>
              <a:rPr lang="en-AT"/>
              <a:t>culture </a:t>
            </a:r>
            <a:endParaRPr/>
          </a:p>
          <a:p>
            <a:pPr indent="0" lvl="0" marL="0" rtl="0" algn="l">
              <a:lnSpc>
                <a:spcPct val="90000"/>
              </a:lnSpc>
              <a:spcBef>
                <a:spcPts val="1000"/>
              </a:spcBef>
              <a:spcAft>
                <a:spcPts val="0"/>
              </a:spcAft>
              <a:buSzPts val="1800"/>
              <a:buNone/>
            </a:pPr>
            <a:r>
              <a:rPr lang="en-AT"/>
              <a:t>Nothing about Roma </a:t>
            </a:r>
            <a:endParaRPr/>
          </a:p>
        </p:txBody>
      </p:sp>
      <p:pic>
        <p:nvPicPr>
          <p:cNvPr id="109" name="Google Shape;109;g3612b76a9a2_0_10"/>
          <p:cNvPicPr preferRelativeResize="0"/>
          <p:nvPr/>
        </p:nvPicPr>
        <p:blipFill rotWithShape="1">
          <a:blip r:embed="rId3">
            <a:alphaModFix/>
          </a:blip>
          <a:srcRect b="0" l="0" r="0" t="0"/>
          <a:stretch/>
        </p:blipFill>
        <p:spPr>
          <a:xfrm>
            <a:off x="5644176" y="1545788"/>
            <a:ext cx="6547825" cy="4910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60d48140c6_2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AT"/>
              <a:t>where is the local community? local heritage, positionalities, tastebuds</a:t>
            </a:r>
            <a:endParaRPr/>
          </a:p>
        </p:txBody>
      </p:sp>
      <p:sp>
        <p:nvSpPr>
          <p:cNvPr id="115" name="Google Shape;115;g360d48140c6_2_0"/>
          <p:cNvSpPr txBox="1"/>
          <p:nvPr>
            <p:ph idx="1" type="body"/>
          </p:nvPr>
        </p:nvSpPr>
        <p:spPr>
          <a:xfrm>
            <a:off x="838200" y="1825625"/>
            <a:ext cx="6482400" cy="4351200"/>
          </a:xfrm>
          <a:prstGeom prst="rect">
            <a:avLst/>
          </a:prstGeom>
        </p:spPr>
        <p:txBody>
          <a:bodyPr anchorCtr="0" anchor="t" bIns="45700" lIns="91425" spcFirstLastPara="1" rIns="91425" wrap="square" tIns="45700">
            <a:normAutofit fontScale="77500" lnSpcReduction="20000"/>
          </a:bodyPr>
          <a:lstStyle/>
          <a:p>
            <a:pPr indent="0" lvl="0" marL="0" rtl="0" algn="l">
              <a:spcBef>
                <a:spcPts val="1000"/>
              </a:spcBef>
              <a:spcAft>
                <a:spcPts val="0"/>
              </a:spcAft>
              <a:buNone/>
            </a:pPr>
            <a:r>
              <a:rPr lang="en-AT"/>
              <a:t>positionality- building raport with the locals</a:t>
            </a:r>
            <a:endParaRPr/>
          </a:p>
          <a:p>
            <a:pPr indent="0" lvl="0" marL="0" rtl="0" algn="l">
              <a:spcBef>
                <a:spcPts val="1000"/>
              </a:spcBef>
              <a:spcAft>
                <a:spcPts val="0"/>
              </a:spcAft>
              <a:buNone/>
            </a:pPr>
            <a:r>
              <a:rPr lang="en-AT"/>
              <a:t>cooking as a shared activity, sharing life experiences, stories, getting to know about each other, being curious about each other</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AT"/>
              <a:t>food as an object, as talking directly to bodily sensations, taste and smell, taste as a cultural construct, conversing about issues related to taste, heritage</a:t>
            </a:r>
            <a:endParaRPr/>
          </a:p>
          <a:p>
            <a:pPr indent="0" lvl="0" marL="0" rtl="0" algn="l">
              <a:spcBef>
                <a:spcPts val="1000"/>
              </a:spcBef>
              <a:spcAft>
                <a:spcPts val="0"/>
              </a:spcAft>
              <a:buNone/>
            </a:pPr>
            <a:r>
              <a:rPr lang="en-AT"/>
              <a:t>using an exotic food as a smokescreen to talk about “others”, shifting a focus, unothering the Roma, shifting the </a:t>
            </a:r>
            <a:r>
              <a:rPr lang="en-AT"/>
              <a:t>boundaries</a:t>
            </a:r>
            <a:r>
              <a:rPr lang="en-AT"/>
              <a:t> of us/ them</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AT"/>
              <a:t>topics: employment, health, opportunities or lack of them, heritage repositioned</a:t>
            </a:r>
            <a:endParaRPr/>
          </a:p>
        </p:txBody>
      </p:sp>
      <p:pic>
        <p:nvPicPr>
          <p:cNvPr id="116" name="Google Shape;116;g360d48140c6_2_0"/>
          <p:cNvPicPr preferRelativeResize="0"/>
          <p:nvPr/>
        </p:nvPicPr>
        <p:blipFill>
          <a:blip r:embed="rId3">
            <a:alphaModFix/>
          </a:blip>
          <a:stretch>
            <a:fillRect/>
          </a:stretch>
        </p:blipFill>
        <p:spPr>
          <a:xfrm>
            <a:off x="7402275" y="1825625"/>
            <a:ext cx="4572000" cy="5277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612b76a9a2_0_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AT"/>
              <a:t>1.Drama club </a:t>
            </a:r>
            <a:endParaRPr/>
          </a:p>
        </p:txBody>
      </p:sp>
      <p:sp>
        <p:nvSpPr>
          <p:cNvPr id="122" name="Google Shape;122;g3612b76a9a2_0_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AT"/>
              <a:t>Roma teacher shifted her drama club to be Roma themed</a:t>
            </a:r>
            <a:endParaRPr/>
          </a:p>
          <a:p>
            <a:pPr indent="0" lvl="0" marL="0" rtl="0" algn="l">
              <a:lnSpc>
                <a:spcPct val="90000"/>
              </a:lnSpc>
              <a:spcBef>
                <a:spcPts val="1000"/>
              </a:spcBef>
              <a:spcAft>
                <a:spcPts val="0"/>
              </a:spcAft>
              <a:buSzPts val="1800"/>
              <a:buNone/>
            </a:pPr>
            <a:r>
              <a:rPr lang="en-AT"/>
              <a:t>8.03-8.20</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AT" u="sng">
                <a:solidFill>
                  <a:schemeClr val="hlink"/>
                </a:solidFill>
                <a:hlinkClick r:id="rId3"/>
              </a:rPr>
              <a:t>https://www.youtube.com/watch?v=WSwA_SP7pfQ</a:t>
            </a:r>
            <a:endParaRPr/>
          </a:p>
          <a:p>
            <a:pPr indent="0" lvl="0" marL="0" rtl="0" algn="l">
              <a:lnSpc>
                <a:spcPct val="90000"/>
              </a:lnSpc>
              <a:spcBef>
                <a:spcPts val="1000"/>
              </a:spcBef>
              <a:spcAft>
                <a:spcPts val="0"/>
              </a:spcAft>
              <a:buSzPts val="1800"/>
              <a:buNone/>
            </a:pPr>
            <a:r>
              <a:rPr lang="en-AT"/>
              <a:t>István, a király iskolába megy... KOPPÁNY VEZÉR - Karancssági I. István Általános Iskola</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AT"/>
              <a:t>same teacher: “bring your animal” project (chickens, pigs, horse, goat, etc.)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612b76a9a2_0_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AT"/>
              <a:t>1.Drama club - personal experiences of racialization and discrimination </a:t>
            </a:r>
            <a:endParaRPr/>
          </a:p>
        </p:txBody>
      </p:sp>
      <p:sp>
        <p:nvSpPr>
          <p:cNvPr id="128" name="Google Shape;128;g3612b76a9a2_0_32"/>
          <p:cNvSpPr txBox="1"/>
          <p:nvPr>
            <p:ph idx="1" type="body"/>
          </p:nvPr>
        </p:nvSpPr>
        <p:spPr>
          <a:xfrm>
            <a:off x="1358150" y="1825625"/>
            <a:ext cx="8361000" cy="43512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1000"/>
              </a:spcBef>
              <a:spcAft>
                <a:spcPts val="0"/>
              </a:spcAft>
              <a:buSzPct val="62068"/>
              <a:buNone/>
            </a:pPr>
            <a:r>
              <a:t/>
            </a:r>
            <a:endParaRPr sz="2900"/>
          </a:p>
          <a:p>
            <a:pPr indent="0" lvl="0" marL="0" rtl="0" algn="l">
              <a:lnSpc>
                <a:spcPct val="90000"/>
              </a:lnSpc>
              <a:spcBef>
                <a:spcPts val="1000"/>
              </a:spcBef>
              <a:spcAft>
                <a:spcPts val="0"/>
              </a:spcAft>
              <a:buSzPct val="59649"/>
              <a:buNone/>
            </a:pPr>
            <a:r>
              <a:rPr lang="en-AT" sz="3017"/>
              <a:t>Local Roma drama teacher:</a:t>
            </a:r>
            <a:endParaRPr sz="3017"/>
          </a:p>
          <a:p>
            <a:pPr indent="0" lvl="0" marL="0" rtl="0" algn="l">
              <a:lnSpc>
                <a:spcPct val="90000"/>
              </a:lnSpc>
              <a:spcBef>
                <a:spcPts val="1000"/>
              </a:spcBef>
              <a:spcAft>
                <a:spcPts val="0"/>
              </a:spcAft>
              <a:buSzPct val="59649"/>
              <a:buNone/>
            </a:pPr>
            <a:r>
              <a:t/>
            </a:r>
            <a:endParaRPr sz="3017"/>
          </a:p>
          <a:p>
            <a:pPr indent="0" lvl="0" marL="0" rtl="0" algn="l">
              <a:lnSpc>
                <a:spcPct val="90000"/>
              </a:lnSpc>
              <a:spcBef>
                <a:spcPts val="1000"/>
              </a:spcBef>
              <a:spcAft>
                <a:spcPts val="0"/>
              </a:spcAft>
              <a:buSzPct val="59649"/>
              <a:buNone/>
            </a:pPr>
            <a:r>
              <a:rPr i="1" lang="en-AT" sz="3017"/>
              <a:t>For me, they (her parents) left for work at 4:30, the alarm was on because there was no phone then. Now we've got to get up at 7 because we're going to school. Anyway, I got up on my own, and then I didn't want to be a food vendor, and I had an experience there for two years where t</a:t>
            </a:r>
            <a:r>
              <a:rPr b="1" i="1" lang="en-AT" sz="3017"/>
              <a:t>hey (classmates) opened the window for me, I was the only gypsy in the class of  35,</a:t>
            </a:r>
            <a:r>
              <a:rPr i="1" lang="en-AT" sz="3017"/>
              <a:t> and it wasn't common then to hire people of Roma origin as food vendors. And then</a:t>
            </a:r>
            <a:r>
              <a:rPr b="1" i="1" lang="en-AT" sz="3017"/>
              <a:t> they opened the window for me …and so the gypsy came.</a:t>
            </a:r>
            <a:endParaRPr b="1" sz="2917"/>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612b76a9a2_0_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AT"/>
              <a:t>1. Drama club - personal inspiration Roma heritage </a:t>
            </a:r>
            <a:endParaRPr/>
          </a:p>
        </p:txBody>
      </p:sp>
      <p:sp>
        <p:nvSpPr>
          <p:cNvPr id="134" name="Google Shape;134;g3612b76a9a2_0_5"/>
          <p:cNvSpPr txBox="1"/>
          <p:nvPr>
            <p:ph idx="1" type="body"/>
          </p:nvPr>
        </p:nvSpPr>
        <p:spPr>
          <a:xfrm>
            <a:off x="1028550" y="1690825"/>
            <a:ext cx="8841000" cy="49983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SzPts val="1100"/>
              <a:buNone/>
            </a:pPr>
            <a:r>
              <a:t/>
            </a:r>
            <a:endParaRPr i="1" sz="2860"/>
          </a:p>
          <a:p>
            <a:pPr indent="0" lvl="0" marL="0" rtl="0" algn="l">
              <a:lnSpc>
                <a:spcPct val="70000"/>
              </a:lnSpc>
              <a:spcBef>
                <a:spcPts val="1000"/>
              </a:spcBef>
              <a:spcAft>
                <a:spcPts val="0"/>
              </a:spcAft>
              <a:buSzPts val="1100"/>
              <a:buNone/>
            </a:pPr>
            <a:r>
              <a:rPr lang="en-AT" sz="2860"/>
              <a:t>“Gypsy tradition” - elopement of the bride, happened to her grandmother </a:t>
            </a:r>
            <a:endParaRPr sz="2860"/>
          </a:p>
          <a:p>
            <a:pPr indent="0" lvl="0" marL="0" rtl="0" algn="l">
              <a:lnSpc>
                <a:spcPct val="70000"/>
              </a:lnSpc>
              <a:spcBef>
                <a:spcPts val="1000"/>
              </a:spcBef>
              <a:spcAft>
                <a:spcPts val="0"/>
              </a:spcAft>
              <a:buSzPts val="1100"/>
              <a:buNone/>
            </a:pPr>
            <a:r>
              <a:t/>
            </a:r>
            <a:endParaRPr i="1" sz="2860"/>
          </a:p>
          <a:p>
            <a:pPr indent="0" lvl="0" marL="0" rtl="0" algn="l">
              <a:lnSpc>
                <a:spcPct val="70000"/>
              </a:lnSpc>
              <a:spcBef>
                <a:spcPts val="1000"/>
              </a:spcBef>
              <a:spcAft>
                <a:spcPts val="0"/>
              </a:spcAft>
              <a:buSzPts val="1100"/>
              <a:buNone/>
            </a:pPr>
            <a:r>
              <a:rPr i="1" lang="en-AT" sz="2860"/>
              <a:t>I'm preparing for a competition with them now, a talent contest, and I'll be honest, </a:t>
            </a:r>
            <a:r>
              <a:rPr b="1" i="1" lang="en-AT" sz="2860"/>
              <a:t>it's inspired by my grandmothers. …</a:t>
            </a:r>
            <a:r>
              <a:rPr i="1" lang="en-AT" sz="2860"/>
              <a:t> we revived gypsy folk traditions. I played the Roma elopement with the children. Two of the stories my grandmother and my grandfather used to tell us. …</a:t>
            </a:r>
            <a:endParaRPr i="1" sz="2860"/>
          </a:p>
          <a:p>
            <a:pPr indent="0" lvl="0" marL="0" rtl="0" algn="l">
              <a:lnSpc>
                <a:spcPct val="70000"/>
              </a:lnSpc>
              <a:spcBef>
                <a:spcPts val="1000"/>
              </a:spcBef>
              <a:spcAft>
                <a:spcPts val="0"/>
              </a:spcAft>
              <a:buSzPts val="1100"/>
              <a:buNone/>
            </a:pPr>
            <a:r>
              <a:t/>
            </a:r>
            <a:endParaRPr i="1" sz="2660"/>
          </a:p>
          <a:p>
            <a:pPr indent="0" lvl="0" marL="0" rtl="0" algn="l">
              <a:lnSpc>
                <a:spcPct val="70000"/>
              </a:lnSpc>
              <a:spcBef>
                <a:spcPts val="1000"/>
              </a:spcBef>
              <a:spcAft>
                <a:spcPts val="0"/>
              </a:spcAft>
              <a:buSzPts val="1100"/>
              <a:buNone/>
            </a:pPr>
            <a:r>
              <a:t/>
            </a:r>
            <a:endParaRPr sz="266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612b76a9a2_0_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AT"/>
              <a:t>1.Drama club - method </a:t>
            </a:r>
            <a:endParaRPr/>
          </a:p>
        </p:txBody>
      </p:sp>
      <p:sp>
        <p:nvSpPr>
          <p:cNvPr id="140" name="Google Shape;140;g3612b76a9a2_0_26"/>
          <p:cNvSpPr txBox="1"/>
          <p:nvPr>
            <p:ph idx="1" type="body"/>
          </p:nvPr>
        </p:nvSpPr>
        <p:spPr>
          <a:xfrm>
            <a:off x="838200" y="1690825"/>
            <a:ext cx="10515600" cy="4485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AT"/>
              <a:t>Local Roma teacher:</a:t>
            </a:r>
            <a:endParaRPr/>
          </a:p>
          <a:p>
            <a:pPr indent="0" lvl="0" marL="0" rtl="0" algn="l">
              <a:lnSpc>
                <a:spcPct val="90000"/>
              </a:lnSpc>
              <a:spcBef>
                <a:spcPts val="1000"/>
              </a:spcBef>
              <a:spcAft>
                <a:spcPts val="0"/>
              </a:spcAft>
              <a:buSzPts val="1800"/>
              <a:buNone/>
            </a:pPr>
            <a:r>
              <a:t/>
            </a:r>
            <a:endParaRPr i="1"/>
          </a:p>
          <a:p>
            <a:pPr indent="0" lvl="0" marL="0" rtl="0" algn="l">
              <a:lnSpc>
                <a:spcPct val="90000"/>
              </a:lnSpc>
              <a:spcBef>
                <a:spcPts val="1000"/>
              </a:spcBef>
              <a:spcAft>
                <a:spcPts val="0"/>
              </a:spcAft>
              <a:buSzPts val="1800"/>
              <a:buNone/>
            </a:pPr>
            <a:r>
              <a:rPr i="1" lang="en-AT"/>
              <a:t>I'm doing the play with the children. So it's my opinion how they think we should put this in. …So you know, I don't have a script, I improvise everything with the children. …They know the basic story, I tell them what I expect, I help them with how they should emotionally present it, but the text itself.</a:t>
            </a:r>
            <a:endParaRPr i="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2025-05-30T16:55:00Z</dcterms:created>
  <dc:creator>Árendás Zsuzsanna</dc:creator>
</cp:coreProperties>
</file>