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60" r:id="rId5"/>
    <p:sldId id="259" r:id="rId6"/>
    <p:sldId id="263" r:id="rId7"/>
    <p:sldId id="264" r:id="rId8"/>
    <p:sldId id="265" r:id="rId9"/>
    <p:sldId id="277" r:id="rId10"/>
    <p:sldId id="278" r:id="rId11"/>
    <p:sldId id="279" r:id="rId12"/>
    <p:sldId id="266" r:id="rId13"/>
    <p:sldId id="274" r:id="rId14"/>
    <p:sldId id="275" r:id="rId15"/>
    <p:sldId id="280" r:id="rId16"/>
    <p:sldId id="268" r:id="rId17"/>
    <p:sldId id="261" r:id="rId18"/>
    <p:sldId id="269" r:id="rId19"/>
    <p:sldId id="270" r:id="rId20"/>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2FE83E-A40F-4E66-21B9-047A8DEEBB9B}" name="maja.zadel@zrs-kp.si" initials="ma" userId="S::urn:spo:guest#maja.zadel@zrs-kp.si::" providerId="AD"/>
  <p188:author id="{CF5A1645-372D-6FF8-7EB5-65E67DCF2770}" name="Dr. Bianca Baßler" initials="" userId="S::dab56sov@rptu.de::1e8efd03-30c2-4c2c-a5ec-15396dbc23a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86"/>
    <a:srgbClr val="2F2ACB"/>
    <a:srgbClr val="CD0057"/>
    <a:srgbClr val="2F2A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4CF6CE-0DAF-C35A-06B3-DE0414005ABC}" v="1" dt="2025-05-17T15:24:20.018"/>
    <p1510:client id="{5AA868AD-6C1E-4C6C-4381-DBD50E30BA87}" v="98" dt="2025-05-18T17:44:08.192"/>
    <p1510:client id="{7966A322-A98D-9EEF-FF39-BFA0E5CEECDF}" v="28" dt="2025-05-18T17:13:54.591"/>
    <p1510:client id="{79E49D2A-2B9D-08B6-865F-37DF6B51A0D1}" v="177" dt="2025-05-17T15:18:24.843"/>
    <p1510:client id="{87E17A50-17DC-D7DE-872C-994DC152BEB4}" v="76" dt="2025-05-18T20:59:34.989"/>
    <p1510:client id="{92793F3A-6388-07E4-91B9-A36E1BCF8530}" v="16" dt="2025-05-17T14:04:24.879"/>
    <p1510:client id="{94DE081A-1F36-87C6-5E9A-DCB9595D6F99}" v="30" dt="2025-05-17T19:36:34.985"/>
    <p1510:client id="{9F9BD11F-C307-32AA-9DC1-0D5E5BA311C0}" v="15" dt="2025-05-18T10:56:56.045"/>
    <p1510:client id="{A22D0EE5-41AA-4210-1734-F31289D2D1D2}" v="16" dt="2025-05-19T07:02:54.254"/>
    <p1510:client id="{AC3260C7-9E48-CE75-3E23-D8F2AAE40842}" v="1" dt="2025-05-19T06:49:39.4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497" autoAdjust="0"/>
  </p:normalViewPr>
  <p:slideViewPr>
    <p:cSldViewPr snapToGrid="0">
      <p:cViewPr varScale="1">
        <p:scale>
          <a:sx n="70" d="100"/>
          <a:sy n="70" d="100"/>
        </p:scale>
        <p:origin x="1066" y="-12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152B8-A0F7-6C4D-A13A-DB46186E1CF6}" type="datetimeFigureOut">
              <a:rPr lang="en-GB" smtClean="0"/>
              <a:t>01/07/2025</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43F25C-EF00-E349-8DF0-B6B9624C958C}" type="slidenum">
              <a:rPr lang="en-GB" smtClean="0"/>
              <a:t>‹#›</a:t>
            </a:fld>
            <a:endParaRPr lang="en-GB"/>
          </a:p>
        </p:txBody>
      </p:sp>
    </p:spTree>
    <p:extLst>
      <p:ext uri="{BB962C8B-B14F-4D97-AF65-F5344CB8AC3E}">
        <p14:creationId xmlns:p14="http://schemas.microsoft.com/office/powerpoint/2010/main" val="269164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2443F25C-EF00-E349-8DF0-B6B9624C958C}" type="slidenum">
              <a:rPr lang="en-GB" smtClean="0"/>
              <a:t>1</a:t>
            </a:fld>
            <a:endParaRPr lang="en-GB"/>
          </a:p>
        </p:txBody>
      </p:sp>
    </p:spTree>
    <p:extLst>
      <p:ext uri="{BB962C8B-B14F-4D97-AF65-F5344CB8AC3E}">
        <p14:creationId xmlns:p14="http://schemas.microsoft.com/office/powerpoint/2010/main" val="1384474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FBB64-84C8-2999-ABE2-D1F959FD02B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ADF5C23-ECF0-97DA-107D-274EEE8AF41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FC743E1-9367-D98A-03FB-6D3D409F24B2}"/>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0F0B21B1-F632-5E3F-07DD-A7CA12DE16AA}"/>
              </a:ext>
            </a:extLst>
          </p:cNvPr>
          <p:cNvSpPr>
            <a:spLocks noGrp="1"/>
          </p:cNvSpPr>
          <p:nvPr>
            <p:ph type="sldNum" sz="quarter" idx="5"/>
          </p:nvPr>
        </p:nvSpPr>
        <p:spPr/>
        <p:txBody>
          <a:bodyPr/>
          <a:lstStyle/>
          <a:p>
            <a:fld id="{2443F25C-EF00-E349-8DF0-B6B9624C958C}" type="slidenum">
              <a:rPr lang="en-GB" smtClean="0"/>
              <a:t>10</a:t>
            </a:fld>
            <a:endParaRPr lang="en-GB"/>
          </a:p>
        </p:txBody>
      </p:sp>
    </p:spTree>
    <p:extLst>
      <p:ext uri="{BB962C8B-B14F-4D97-AF65-F5344CB8AC3E}">
        <p14:creationId xmlns:p14="http://schemas.microsoft.com/office/powerpoint/2010/main" val="2187563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3323A-4894-3D79-6477-D5BC4D4E56E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683BAF0-4068-AD92-0DF6-063E64AE474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D0D8095-A6C6-8FEB-D2F3-0D912F4A950A}"/>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9650AB51-4CCD-D4C1-A6C2-8C0834AC113F}"/>
              </a:ext>
            </a:extLst>
          </p:cNvPr>
          <p:cNvSpPr>
            <a:spLocks noGrp="1"/>
          </p:cNvSpPr>
          <p:nvPr>
            <p:ph type="sldNum" sz="quarter" idx="5"/>
          </p:nvPr>
        </p:nvSpPr>
        <p:spPr/>
        <p:txBody>
          <a:bodyPr/>
          <a:lstStyle/>
          <a:p>
            <a:fld id="{2443F25C-EF00-E349-8DF0-B6B9624C958C}" type="slidenum">
              <a:rPr lang="en-GB" smtClean="0"/>
              <a:t>11</a:t>
            </a:fld>
            <a:endParaRPr lang="en-GB"/>
          </a:p>
        </p:txBody>
      </p:sp>
    </p:spTree>
    <p:extLst>
      <p:ext uri="{BB962C8B-B14F-4D97-AF65-F5344CB8AC3E}">
        <p14:creationId xmlns:p14="http://schemas.microsoft.com/office/powerpoint/2010/main" val="1919684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BE575-D7F3-4220-1143-3788F325310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4C07200-24D1-BF44-4200-4316FDE3DA2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732022F-1B95-33B1-E97B-87E580AACA0A}"/>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940E2B02-1A92-C333-60C7-98E25E1DA18F}"/>
              </a:ext>
            </a:extLst>
          </p:cNvPr>
          <p:cNvSpPr>
            <a:spLocks noGrp="1"/>
          </p:cNvSpPr>
          <p:nvPr>
            <p:ph type="sldNum" sz="quarter" idx="5"/>
          </p:nvPr>
        </p:nvSpPr>
        <p:spPr/>
        <p:txBody>
          <a:bodyPr/>
          <a:lstStyle/>
          <a:p>
            <a:fld id="{2443F25C-EF00-E349-8DF0-B6B9624C958C}" type="slidenum">
              <a:rPr lang="en-GB" smtClean="0"/>
              <a:t>12</a:t>
            </a:fld>
            <a:endParaRPr lang="en-GB"/>
          </a:p>
        </p:txBody>
      </p:sp>
    </p:spTree>
    <p:extLst>
      <p:ext uri="{BB962C8B-B14F-4D97-AF65-F5344CB8AC3E}">
        <p14:creationId xmlns:p14="http://schemas.microsoft.com/office/powerpoint/2010/main" val="2468503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2443F25C-EF00-E349-8DF0-B6B9624C958C}" type="slidenum">
              <a:rPr lang="en-GB" smtClean="0"/>
              <a:t>13</a:t>
            </a:fld>
            <a:endParaRPr lang="en-GB"/>
          </a:p>
        </p:txBody>
      </p:sp>
    </p:spTree>
    <p:extLst>
      <p:ext uri="{BB962C8B-B14F-4D97-AF65-F5344CB8AC3E}">
        <p14:creationId xmlns:p14="http://schemas.microsoft.com/office/powerpoint/2010/main" val="1373131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2443F25C-EF00-E349-8DF0-B6B9624C958C}" type="slidenum">
              <a:rPr lang="en-GB" smtClean="0"/>
              <a:t>15</a:t>
            </a:fld>
            <a:endParaRPr lang="en-GB"/>
          </a:p>
        </p:txBody>
      </p:sp>
    </p:spTree>
    <p:extLst>
      <p:ext uri="{BB962C8B-B14F-4D97-AF65-F5344CB8AC3E}">
        <p14:creationId xmlns:p14="http://schemas.microsoft.com/office/powerpoint/2010/main" val="4163301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2443F25C-EF00-E349-8DF0-B6B9624C958C}" type="slidenum">
              <a:rPr lang="en-GB" smtClean="0"/>
              <a:t>16</a:t>
            </a:fld>
            <a:endParaRPr lang="en-GB"/>
          </a:p>
        </p:txBody>
      </p:sp>
    </p:spTree>
    <p:extLst>
      <p:ext uri="{BB962C8B-B14F-4D97-AF65-F5344CB8AC3E}">
        <p14:creationId xmlns:p14="http://schemas.microsoft.com/office/powerpoint/2010/main" val="997030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2443F25C-EF00-E349-8DF0-B6B9624C958C}" type="slidenum">
              <a:rPr lang="en-GB" smtClean="0"/>
              <a:t>2</a:t>
            </a:fld>
            <a:endParaRPr lang="en-GB"/>
          </a:p>
        </p:txBody>
      </p:sp>
    </p:spTree>
    <p:extLst>
      <p:ext uri="{BB962C8B-B14F-4D97-AF65-F5344CB8AC3E}">
        <p14:creationId xmlns:p14="http://schemas.microsoft.com/office/powerpoint/2010/main" val="3558829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2443F25C-EF00-E349-8DF0-B6B9624C958C}" type="slidenum">
              <a:rPr lang="en-GB" smtClean="0"/>
              <a:t>3</a:t>
            </a:fld>
            <a:endParaRPr lang="en-GB"/>
          </a:p>
        </p:txBody>
      </p:sp>
    </p:spTree>
    <p:extLst>
      <p:ext uri="{BB962C8B-B14F-4D97-AF65-F5344CB8AC3E}">
        <p14:creationId xmlns:p14="http://schemas.microsoft.com/office/powerpoint/2010/main" val="467134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latin typeface="Aptos" panose="02110004020202020204"/>
            </a:endParaRPr>
          </a:p>
        </p:txBody>
      </p:sp>
      <p:sp>
        <p:nvSpPr>
          <p:cNvPr id="4" name="Foliennummernplatzhalter 3"/>
          <p:cNvSpPr>
            <a:spLocks noGrp="1"/>
          </p:cNvSpPr>
          <p:nvPr>
            <p:ph type="sldNum" sz="quarter" idx="5"/>
          </p:nvPr>
        </p:nvSpPr>
        <p:spPr/>
        <p:txBody>
          <a:bodyPr/>
          <a:lstStyle/>
          <a:p>
            <a:fld id="{2443F25C-EF00-E349-8DF0-B6B9624C958C}" type="slidenum">
              <a:rPr lang="en-GB" smtClean="0"/>
              <a:t>4</a:t>
            </a:fld>
            <a:endParaRPr lang="en-GB"/>
          </a:p>
        </p:txBody>
      </p:sp>
    </p:spTree>
    <p:extLst>
      <p:ext uri="{BB962C8B-B14F-4D97-AF65-F5344CB8AC3E}">
        <p14:creationId xmlns:p14="http://schemas.microsoft.com/office/powerpoint/2010/main" val="1921669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b="0" i="0" u="none" strike="noStrike" dirty="0">
              <a:solidFill>
                <a:srgbClr val="000000"/>
              </a:solidFill>
              <a:effectLst/>
              <a:latin typeface="Aptos" panose="02110004020202020204"/>
            </a:endParaRPr>
          </a:p>
        </p:txBody>
      </p:sp>
      <p:sp>
        <p:nvSpPr>
          <p:cNvPr id="4" name="Foliennummernplatzhalter 3"/>
          <p:cNvSpPr>
            <a:spLocks noGrp="1"/>
          </p:cNvSpPr>
          <p:nvPr>
            <p:ph type="sldNum" sz="quarter" idx="5"/>
          </p:nvPr>
        </p:nvSpPr>
        <p:spPr/>
        <p:txBody>
          <a:bodyPr/>
          <a:lstStyle/>
          <a:p>
            <a:fld id="{2443F25C-EF00-E349-8DF0-B6B9624C958C}" type="slidenum">
              <a:rPr lang="en-GB" smtClean="0"/>
              <a:t>5</a:t>
            </a:fld>
            <a:endParaRPr lang="en-GB"/>
          </a:p>
        </p:txBody>
      </p:sp>
    </p:spTree>
    <p:extLst>
      <p:ext uri="{BB962C8B-B14F-4D97-AF65-F5344CB8AC3E}">
        <p14:creationId xmlns:p14="http://schemas.microsoft.com/office/powerpoint/2010/main" val="4221124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443F25C-EF00-E349-8DF0-B6B9624C958C}" type="slidenum">
              <a:rPr lang="en-GB" smtClean="0"/>
              <a:t>6</a:t>
            </a:fld>
            <a:endParaRPr lang="en-GB"/>
          </a:p>
        </p:txBody>
      </p:sp>
    </p:spTree>
    <p:extLst>
      <p:ext uri="{BB962C8B-B14F-4D97-AF65-F5344CB8AC3E}">
        <p14:creationId xmlns:p14="http://schemas.microsoft.com/office/powerpoint/2010/main" val="2474668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AC2E3-70F3-7023-8169-3C74DF28FDD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B907B28-A5BE-BD08-C96B-971BF55F926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FBAE337-FEDE-50C6-629C-576F03A52CE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962E5ED-533A-0185-310B-050AFCD24376}"/>
              </a:ext>
            </a:extLst>
          </p:cNvPr>
          <p:cNvSpPr>
            <a:spLocks noGrp="1"/>
          </p:cNvSpPr>
          <p:nvPr>
            <p:ph type="sldNum" sz="quarter" idx="5"/>
          </p:nvPr>
        </p:nvSpPr>
        <p:spPr/>
        <p:txBody>
          <a:bodyPr/>
          <a:lstStyle/>
          <a:p>
            <a:fld id="{2443F25C-EF00-E349-8DF0-B6B9624C958C}" type="slidenum">
              <a:rPr lang="en-GB" smtClean="0"/>
              <a:t>7</a:t>
            </a:fld>
            <a:endParaRPr lang="en-GB"/>
          </a:p>
        </p:txBody>
      </p:sp>
    </p:spTree>
    <p:extLst>
      <p:ext uri="{BB962C8B-B14F-4D97-AF65-F5344CB8AC3E}">
        <p14:creationId xmlns:p14="http://schemas.microsoft.com/office/powerpoint/2010/main" val="815385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99306-87E6-0D2C-50B2-874C863A793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7DE4E37-BBC9-67C6-A479-0D77BFF390B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9D1CED0-E2AC-A799-C59A-107421F7AE58}"/>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67BFABD1-015C-1365-5111-CDAF7BA10158}"/>
              </a:ext>
            </a:extLst>
          </p:cNvPr>
          <p:cNvSpPr>
            <a:spLocks noGrp="1"/>
          </p:cNvSpPr>
          <p:nvPr>
            <p:ph type="sldNum" sz="quarter" idx="5"/>
          </p:nvPr>
        </p:nvSpPr>
        <p:spPr/>
        <p:txBody>
          <a:bodyPr/>
          <a:lstStyle/>
          <a:p>
            <a:fld id="{2443F25C-EF00-E349-8DF0-B6B9624C958C}" type="slidenum">
              <a:rPr lang="en-GB" smtClean="0"/>
              <a:t>8</a:t>
            </a:fld>
            <a:endParaRPr lang="en-GB"/>
          </a:p>
        </p:txBody>
      </p:sp>
    </p:spTree>
    <p:extLst>
      <p:ext uri="{BB962C8B-B14F-4D97-AF65-F5344CB8AC3E}">
        <p14:creationId xmlns:p14="http://schemas.microsoft.com/office/powerpoint/2010/main" val="3866916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2443F25C-EF00-E349-8DF0-B6B9624C958C}" type="slidenum">
              <a:rPr lang="en-GB" smtClean="0"/>
              <a:t>9</a:t>
            </a:fld>
            <a:endParaRPr lang="en-GB"/>
          </a:p>
        </p:txBody>
      </p:sp>
    </p:spTree>
    <p:extLst>
      <p:ext uri="{BB962C8B-B14F-4D97-AF65-F5344CB8AC3E}">
        <p14:creationId xmlns:p14="http://schemas.microsoft.com/office/powerpoint/2010/main" val="2674020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DF594B7-4DD4-E9B3-D4F9-331ECBC525CB}"/>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25CB8A2D-E034-A61C-E440-3CB79194D4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4DD9A130-26DE-8505-B4EE-E5BC5EDC5592}"/>
              </a:ext>
            </a:extLst>
          </p:cNvPr>
          <p:cNvSpPr>
            <a:spLocks noGrp="1"/>
          </p:cNvSpPr>
          <p:nvPr>
            <p:ph type="dt" sz="half" idx="10"/>
          </p:nvPr>
        </p:nvSpPr>
        <p:spPr/>
        <p:txBody>
          <a:bodyPr/>
          <a:lstStyle/>
          <a:p>
            <a:fld id="{80E2A01D-AE70-465E-B0F3-C282379F46E8}" type="datetimeFigureOut">
              <a:rPr lang="sl-SI" smtClean="0"/>
              <a:t>1. 07. 2025</a:t>
            </a:fld>
            <a:endParaRPr lang="sl-SI"/>
          </a:p>
        </p:txBody>
      </p:sp>
      <p:sp>
        <p:nvSpPr>
          <p:cNvPr id="5" name="Označba mesta noge 4">
            <a:extLst>
              <a:ext uri="{FF2B5EF4-FFF2-40B4-BE49-F238E27FC236}">
                <a16:creationId xmlns:a16="http://schemas.microsoft.com/office/drawing/2014/main" id="{60223D49-22CF-A209-EE23-7856ABA4AE58}"/>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61E097CF-1BD2-2F9F-462C-2F1BCB56E948}"/>
              </a:ext>
            </a:extLst>
          </p:cNvPr>
          <p:cNvSpPr>
            <a:spLocks noGrp="1"/>
          </p:cNvSpPr>
          <p:nvPr>
            <p:ph type="sldNum" sz="quarter" idx="12"/>
          </p:nvPr>
        </p:nvSpPr>
        <p:spPr/>
        <p:txBody>
          <a:bodyPr/>
          <a:lstStyle/>
          <a:p>
            <a:fld id="{DF1307BD-C626-424B-8AFD-8402F9E0A1D7}" type="slidenum">
              <a:rPr lang="sl-SI" smtClean="0"/>
              <a:t>‹#›</a:t>
            </a:fld>
            <a:endParaRPr lang="sl-SI"/>
          </a:p>
        </p:txBody>
      </p:sp>
    </p:spTree>
    <p:extLst>
      <p:ext uri="{BB962C8B-B14F-4D97-AF65-F5344CB8AC3E}">
        <p14:creationId xmlns:p14="http://schemas.microsoft.com/office/powerpoint/2010/main" val="3721442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CDF1ABA-96AC-7570-F89A-B2CECBB7FE2C}"/>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C89CED87-B18A-EBF4-7F0F-470E6A265E5C}"/>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9FAD7043-3D7B-CA6F-E6FA-4E595E9D72A5}"/>
              </a:ext>
            </a:extLst>
          </p:cNvPr>
          <p:cNvSpPr>
            <a:spLocks noGrp="1"/>
          </p:cNvSpPr>
          <p:nvPr>
            <p:ph type="dt" sz="half" idx="10"/>
          </p:nvPr>
        </p:nvSpPr>
        <p:spPr/>
        <p:txBody>
          <a:bodyPr/>
          <a:lstStyle/>
          <a:p>
            <a:fld id="{80E2A01D-AE70-465E-B0F3-C282379F46E8}" type="datetimeFigureOut">
              <a:rPr lang="sl-SI" smtClean="0"/>
              <a:t>1. 07. 2025</a:t>
            </a:fld>
            <a:endParaRPr lang="sl-SI"/>
          </a:p>
        </p:txBody>
      </p:sp>
      <p:sp>
        <p:nvSpPr>
          <p:cNvPr id="5" name="Označba mesta noge 4">
            <a:extLst>
              <a:ext uri="{FF2B5EF4-FFF2-40B4-BE49-F238E27FC236}">
                <a16:creationId xmlns:a16="http://schemas.microsoft.com/office/drawing/2014/main" id="{A3A54F1B-C424-CDF0-F32D-BFD309515FE7}"/>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A98D8633-DE69-0B43-8CFB-931D746FF320}"/>
              </a:ext>
            </a:extLst>
          </p:cNvPr>
          <p:cNvSpPr>
            <a:spLocks noGrp="1"/>
          </p:cNvSpPr>
          <p:nvPr>
            <p:ph type="sldNum" sz="quarter" idx="12"/>
          </p:nvPr>
        </p:nvSpPr>
        <p:spPr/>
        <p:txBody>
          <a:bodyPr/>
          <a:lstStyle/>
          <a:p>
            <a:fld id="{DF1307BD-C626-424B-8AFD-8402F9E0A1D7}" type="slidenum">
              <a:rPr lang="sl-SI" smtClean="0"/>
              <a:t>‹#›</a:t>
            </a:fld>
            <a:endParaRPr lang="sl-SI"/>
          </a:p>
        </p:txBody>
      </p:sp>
    </p:spTree>
    <p:extLst>
      <p:ext uri="{BB962C8B-B14F-4D97-AF65-F5344CB8AC3E}">
        <p14:creationId xmlns:p14="http://schemas.microsoft.com/office/powerpoint/2010/main" val="2085357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1965B218-794A-2937-D22F-C0FBF832A10A}"/>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3E144C37-DB0F-AA9F-C548-5C68BB7A66FA}"/>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26444FA7-C2FF-B315-0B0E-38A9E90EBA85}"/>
              </a:ext>
            </a:extLst>
          </p:cNvPr>
          <p:cNvSpPr>
            <a:spLocks noGrp="1"/>
          </p:cNvSpPr>
          <p:nvPr>
            <p:ph type="dt" sz="half" idx="10"/>
          </p:nvPr>
        </p:nvSpPr>
        <p:spPr/>
        <p:txBody>
          <a:bodyPr/>
          <a:lstStyle/>
          <a:p>
            <a:fld id="{80E2A01D-AE70-465E-B0F3-C282379F46E8}" type="datetimeFigureOut">
              <a:rPr lang="sl-SI" smtClean="0"/>
              <a:t>1. 07. 2025</a:t>
            </a:fld>
            <a:endParaRPr lang="sl-SI"/>
          </a:p>
        </p:txBody>
      </p:sp>
      <p:sp>
        <p:nvSpPr>
          <p:cNvPr id="5" name="Označba mesta noge 4">
            <a:extLst>
              <a:ext uri="{FF2B5EF4-FFF2-40B4-BE49-F238E27FC236}">
                <a16:creationId xmlns:a16="http://schemas.microsoft.com/office/drawing/2014/main" id="{B02B8E10-F84A-8096-3C3A-BC07CB8C913E}"/>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F9B858C9-596C-D713-995C-5C1191EE44C2}"/>
              </a:ext>
            </a:extLst>
          </p:cNvPr>
          <p:cNvSpPr>
            <a:spLocks noGrp="1"/>
          </p:cNvSpPr>
          <p:nvPr>
            <p:ph type="sldNum" sz="quarter" idx="12"/>
          </p:nvPr>
        </p:nvSpPr>
        <p:spPr/>
        <p:txBody>
          <a:bodyPr/>
          <a:lstStyle/>
          <a:p>
            <a:fld id="{DF1307BD-C626-424B-8AFD-8402F9E0A1D7}" type="slidenum">
              <a:rPr lang="sl-SI" smtClean="0"/>
              <a:t>‹#›</a:t>
            </a:fld>
            <a:endParaRPr lang="sl-SI"/>
          </a:p>
        </p:txBody>
      </p:sp>
    </p:spTree>
    <p:extLst>
      <p:ext uri="{BB962C8B-B14F-4D97-AF65-F5344CB8AC3E}">
        <p14:creationId xmlns:p14="http://schemas.microsoft.com/office/powerpoint/2010/main" val="622567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7DEB636-B026-D8BD-386B-8D25DADE35BD}"/>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DBEEAE87-4E45-05AF-1FDD-BFF57D7FF2BC}"/>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1676ECA4-BCEF-34A7-3315-C735E2D6F1EA}"/>
              </a:ext>
            </a:extLst>
          </p:cNvPr>
          <p:cNvSpPr>
            <a:spLocks noGrp="1"/>
          </p:cNvSpPr>
          <p:nvPr>
            <p:ph type="dt" sz="half" idx="10"/>
          </p:nvPr>
        </p:nvSpPr>
        <p:spPr/>
        <p:txBody>
          <a:bodyPr/>
          <a:lstStyle/>
          <a:p>
            <a:fld id="{80E2A01D-AE70-465E-B0F3-C282379F46E8}" type="datetimeFigureOut">
              <a:rPr lang="sl-SI" smtClean="0"/>
              <a:t>1. 07. 2025</a:t>
            </a:fld>
            <a:endParaRPr lang="sl-SI"/>
          </a:p>
        </p:txBody>
      </p:sp>
      <p:sp>
        <p:nvSpPr>
          <p:cNvPr id="5" name="Označba mesta noge 4">
            <a:extLst>
              <a:ext uri="{FF2B5EF4-FFF2-40B4-BE49-F238E27FC236}">
                <a16:creationId xmlns:a16="http://schemas.microsoft.com/office/drawing/2014/main" id="{E29E80CA-9D6F-ED9D-E3E2-7ED0E3D53821}"/>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A5B40ED7-5C67-3D03-17D1-E2FA2D4C7D87}"/>
              </a:ext>
            </a:extLst>
          </p:cNvPr>
          <p:cNvSpPr>
            <a:spLocks noGrp="1"/>
          </p:cNvSpPr>
          <p:nvPr>
            <p:ph type="sldNum" sz="quarter" idx="12"/>
          </p:nvPr>
        </p:nvSpPr>
        <p:spPr/>
        <p:txBody>
          <a:bodyPr/>
          <a:lstStyle/>
          <a:p>
            <a:fld id="{DF1307BD-C626-424B-8AFD-8402F9E0A1D7}" type="slidenum">
              <a:rPr lang="sl-SI" smtClean="0"/>
              <a:t>‹#›</a:t>
            </a:fld>
            <a:endParaRPr lang="sl-SI"/>
          </a:p>
        </p:txBody>
      </p:sp>
    </p:spTree>
    <p:extLst>
      <p:ext uri="{BB962C8B-B14F-4D97-AF65-F5344CB8AC3E}">
        <p14:creationId xmlns:p14="http://schemas.microsoft.com/office/powerpoint/2010/main" val="1927305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D9D87CD-B040-32DF-3FDF-20E5A6A05919}"/>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33BF8DBE-7D6D-95F7-6A6E-C99119D869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22E61962-13D3-764C-7865-DCD0C01F39B2}"/>
              </a:ext>
            </a:extLst>
          </p:cNvPr>
          <p:cNvSpPr>
            <a:spLocks noGrp="1"/>
          </p:cNvSpPr>
          <p:nvPr>
            <p:ph type="dt" sz="half" idx="10"/>
          </p:nvPr>
        </p:nvSpPr>
        <p:spPr/>
        <p:txBody>
          <a:bodyPr/>
          <a:lstStyle/>
          <a:p>
            <a:fld id="{80E2A01D-AE70-465E-B0F3-C282379F46E8}" type="datetimeFigureOut">
              <a:rPr lang="sl-SI" smtClean="0"/>
              <a:t>1. 07. 2025</a:t>
            </a:fld>
            <a:endParaRPr lang="sl-SI"/>
          </a:p>
        </p:txBody>
      </p:sp>
      <p:sp>
        <p:nvSpPr>
          <p:cNvPr id="5" name="Označba mesta noge 4">
            <a:extLst>
              <a:ext uri="{FF2B5EF4-FFF2-40B4-BE49-F238E27FC236}">
                <a16:creationId xmlns:a16="http://schemas.microsoft.com/office/drawing/2014/main" id="{E39F6128-5130-D79C-95AB-14F06FD87F83}"/>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D8D4CEFE-44B5-3345-C9D8-D2A8CFCE51CD}"/>
              </a:ext>
            </a:extLst>
          </p:cNvPr>
          <p:cNvSpPr>
            <a:spLocks noGrp="1"/>
          </p:cNvSpPr>
          <p:nvPr>
            <p:ph type="sldNum" sz="quarter" idx="12"/>
          </p:nvPr>
        </p:nvSpPr>
        <p:spPr/>
        <p:txBody>
          <a:bodyPr/>
          <a:lstStyle/>
          <a:p>
            <a:fld id="{DF1307BD-C626-424B-8AFD-8402F9E0A1D7}" type="slidenum">
              <a:rPr lang="sl-SI" smtClean="0"/>
              <a:t>‹#›</a:t>
            </a:fld>
            <a:endParaRPr lang="sl-SI"/>
          </a:p>
        </p:txBody>
      </p:sp>
    </p:spTree>
    <p:extLst>
      <p:ext uri="{BB962C8B-B14F-4D97-AF65-F5344CB8AC3E}">
        <p14:creationId xmlns:p14="http://schemas.microsoft.com/office/powerpoint/2010/main" val="2895655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E6448F7-D343-977B-DD73-5EC74BF67C45}"/>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DFE05AE8-863F-4134-079E-34AEC8CA0E50}"/>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804598F6-B98A-00B9-8BE7-B6F7DA22A82E}"/>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90933CA6-3D22-AB9A-81BB-AEF195CE807C}"/>
              </a:ext>
            </a:extLst>
          </p:cNvPr>
          <p:cNvSpPr>
            <a:spLocks noGrp="1"/>
          </p:cNvSpPr>
          <p:nvPr>
            <p:ph type="dt" sz="half" idx="10"/>
          </p:nvPr>
        </p:nvSpPr>
        <p:spPr/>
        <p:txBody>
          <a:bodyPr/>
          <a:lstStyle/>
          <a:p>
            <a:fld id="{80E2A01D-AE70-465E-B0F3-C282379F46E8}" type="datetimeFigureOut">
              <a:rPr lang="sl-SI" smtClean="0"/>
              <a:t>1. 07. 2025</a:t>
            </a:fld>
            <a:endParaRPr lang="sl-SI"/>
          </a:p>
        </p:txBody>
      </p:sp>
      <p:sp>
        <p:nvSpPr>
          <p:cNvPr id="6" name="Označba mesta noge 5">
            <a:extLst>
              <a:ext uri="{FF2B5EF4-FFF2-40B4-BE49-F238E27FC236}">
                <a16:creationId xmlns:a16="http://schemas.microsoft.com/office/drawing/2014/main" id="{2D85DC44-DD52-4763-C367-72B15C15DA65}"/>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D06075EE-2B87-7FEC-302C-339F01767F61}"/>
              </a:ext>
            </a:extLst>
          </p:cNvPr>
          <p:cNvSpPr>
            <a:spLocks noGrp="1"/>
          </p:cNvSpPr>
          <p:nvPr>
            <p:ph type="sldNum" sz="quarter" idx="12"/>
          </p:nvPr>
        </p:nvSpPr>
        <p:spPr/>
        <p:txBody>
          <a:bodyPr/>
          <a:lstStyle/>
          <a:p>
            <a:fld id="{DF1307BD-C626-424B-8AFD-8402F9E0A1D7}" type="slidenum">
              <a:rPr lang="sl-SI" smtClean="0"/>
              <a:t>‹#›</a:t>
            </a:fld>
            <a:endParaRPr lang="sl-SI"/>
          </a:p>
        </p:txBody>
      </p:sp>
    </p:spTree>
    <p:extLst>
      <p:ext uri="{BB962C8B-B14F-4D97-AF65-F5344CB8AC3E}">
        <p14:creationId xmlns:p14="http://schemas.microsoft.com/office/powerpoint/2010/main" val="3114192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5C67F6E-F034-617D-DF90-8DFD230FFF0B}"/>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D1C09644-FC28-0A8E-4A9E-5F4586C177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A79F3A66-039D-DA9E-C9BB-56D30DD2A1A8}"/>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69AFC421-8A04-417E-8BA0-2F2CBFA72E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9DC534CB-9FF1-B2D7-29C7-B4CE6524DF98}"/>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56533C77-83D8-E6B2-D5F6-BF5C5CACF956}"/>
              </a:ext>
            </a:extLst>
          </p:cNvPr>
          <p:cNvSpPr>
            <a:spLocks noGrp="1"/>
          </p:cNvSpPr>
          <p:nvPr>
            <p:ph type="dt" sz="half" idx="10"/>
          </p:nvPr>
        </p:nvSpPr>
        <p:spPr/>
        <p:txBody>
          <a:bodyPr/>
          <a:lstStyle/>
          <a:p>
            <a:fld id="{80E2A01D-AE70-465E-B0F3-C282379F46E8}" type="datetimeFigureOut">
              <a:rPr lang="sl-SI" smtClean="0"/>
              <a:t>1. 07. 2025</a:t>
            </a:fld>
            <a:endParaRPr lang="sl-SI"/>
          </a:p>
        </p:txBody>
      </p:sp>
      <p:sp>
        <p:nvSpPr>
          <p:cNvPr id="8" name="Označba mesta noge 7">
            <a:extLst>
              <a:ext uri="{FF2B5EF4-FFF2-40B4-BE49-F238E27FC236}">
                <a16:creationId xmlns:a16="http://schemas.microsoft.com/office/drawing/2014/main" id="{6DA649AE-E1C9-3972-3321-4BB61EA1E656}"/>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21B46CA8-8382-91F4-56F8-D0A677EDF5D2}"/>
              </a:ext>
            </a:extLst>
          </p:cNvPr>
          <p:cNvSpPr>
            <a:spLocks noGrp="1"/>
          </p:cNvSpPr>
          <p:nvPr>
            <p:ph type="sldNum" sz="quarter" idx="12"/>
          </p:nvPr>
        </p:nvSpPr>
        <p:spPr/>
        <p:txBody>
          <a:bodyPr/>
          <a:lstStyle/>
          <a:p>
            <a:fld id="{DF1307BD-C626-424B-8AFD-8402F9E0A1D7}" type="slidenum">
              <a:rPr lang="sl-SI" smtClean="0"/>
              <a:t>‹#›</a:t>
            </a:fld>
            <a:endParaRPr lang="sl-SI"/>
          </a:p>
        </p:txBody>
      </p:sp>
    </p:spTree>
    <p:extLst>
      <p:ext uri="{BB962C8B-B14F-4D97-AF65-F5344CB8AC3E}">
        <p14:creationId xmlns:p14="http://schemas.microsoft.com/office/powerpoint/2010/main" val="551549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D913A2-631F-576D-4150-5E92A50EB060}"/>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1E8DCB7B-D4C6-449D-7AC5-0CF1F31C0E72}"/>
              </a:ext>
            </a:extLst>
          </p:cNvPr>
          <p:cNvSpPr>
            <a:spLocks noGrp="1"/>
          </p:cNvSpPr>
          <p:nvPr>
            <p:ph type="dt" sz="half" idx="10"/>
          </p:nvPr>
        </p:nvSpPr>
        <p:spPr/>
        <p:txBody>
          <a:bodyPr/>
          <a:lstStyle/>
          <a:p>
            <a:fld id="{80E2A01D-AE70-465E-B0F3-C282379F46E8}" type="datetimeFigureOut">
              <a:rPr lang="sl-SI" smtClean="0"/>
              <a:t>1. 07. 2025</a:t>
            </a:fld>
            <a:endParaRPr lang="sl-SI"/>
          </a:p>
        </p:txBody>
      </p:sp>
      <p:sp>
        <p:nvSpPr>
          <p:cNvPr id="4" name="Označba mesta noge 3">
            <a:extLst>
              <a:ext uri="{FF2B5EF4-FFF2-40B4-BE49-F238E27FC236}">
                <a16:creationId xmlns:a16="http://schemas.microsoft.com/office/drawing/2014/main" id="{04DC2233-E429-7B73-E751-81C2F2D1D4A4}"/>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6216B83A-AD18-101D-B03C-0257FCF54FF0}"/>
              </a:ext>
            </a:extLst>
          </p:cNvPr>
          <p:cNvSpPr>
            <a:spLocks noGrp="1"/>
          </p:cNvSpPr>
          <p:nvPr>
            <p:ph type="sldNum" sz="quarter" idx="12"/>
          </p:nvPr>
        </p:nvSpPr>
        <p:spPr/>
        <p:txBody>
          <a:bodyPr/>
          <a:lstStyle/>
          <a:p>
            <a:fld id="{DF1307BD-C626-424B-8AFD-8402F9E0A1D7}" type="slidenum">
              <a:rPr lang="sl-SI" smtClean="0"/>
              <a:t>‹#›</a:t>
            </a:fld>
            <a:endParaRPr lang="sl-SI"/>
          </a:p>
        </p:txBody>
      </p:sp>
    </p:spTree>
    <p:extLst>
      <p:ext uri="{BB962C8B-B14F-4D97-AF65-F5344CB8AC3E}">
        <p14:creationId xmlns:p14="http://schemas.microsoft.com/office/powerpoint/2010/main" val="2646938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22A46ADE-D70D-65C0-CE2E-1BE13FE44F44}"/>
              </a:ext>
            </a:extLst>
          </p:cNvPr>
          <p:cNvSpPr>
            <a:spLocks noGrp="1"/>
          </p:cNvSpPr>
          <p:nvPr>
            <p:ph type="dt" sz="half" idx="10"/>
          </p:nvPr>
        </p:nvSpPr>
        <p:spPr/>
        <p:txBody>
          <a:bodyPr/>
          <a:lstStyle/>
          <a:p>
            <a:fld id="{80E2A01D-AE70-465E-B0F3-C282379F46E8}" type="datetimeFigureOut">
              <a:rPr lang="sl-SI" smtClean="0"/>
              <a:t>1. 07. 2025</a:t>
            </a:fld>
            <a:endParaRPr lang="sl-SI"/>
          </a:p>
        </p:txBody>
      </p:sp>
      <p:sp>
        <p:nvSpPr>
          <p:cNvPr id="3" name="Označba mesta noge 2">
            <a:extLst>
              <a:ext uri="{FF2B5EF4-FFF2-40B4-BE49-F238E27FC236}">
                <a16:creationId xmlns:a16="http://schemas.microsoft.com/office/drawing/2014/main" id="{46C307A9-0879-1B22-CE7F-1B9D82E08A2B}"/>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ECB444AE-EA9A-7B8E-C432-9ACB58CAAE1F}"/>
              </a:ext>
            </a:extLst>
          </p:cNvPr>
          <p:cNvSpPr>
            <a:spLocks noGrp="1"/>
          </p:cNvSpPr>
          <p:nvPr>
            <p:ph type="sldNum" sz="quarter" idx="12"/>
          </p:nvPr>
        </p:nvSpPr>
        <p:spPr/>
        <p:txBody>
          <a:bodyPr/>
          <a:lstStyle/>
          <a:p>
            <a:fld id="{DF1307BD-C626-424B-8AFD-8402F9E0A1D7}" type="slidenum">
              <a:rPr lang="sl-SI" smtClean="0"/>
              <a:t>‹#›</a:t>
            </a:fld>
            <a:endParaRPr lang="sl-SI"/>
          </a:p>
        </p:txBody>
      </p:sp>
    </p:spTree>
    <p:extLst>
      <p:ext uri="{BB962C8B-B14F-4D97-AF65-F5344CB8AC3E}">
        <p14:creationId xmlns:p14="http://schemas.microsoft.com/office/powerpoint/2010/main" val="2180234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30A8DD8-2662-8BEB-666C-C64A5A439381}"/>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090E86F2-D84D-7CC8-240F-1E706D3483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4182EB8F-2536-DE60-1D0C-9BD549DBDC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ECD208E8-0AEB-6AB3-96D4-E0E53D9147F8}"/>
              </a:ext>
            </a:extLst>
          </p:cNvPr>
          <p:cNvSpPr>
            <a:spLocks noGrp="1"/>
          </p:cNvSpPr>
          <p:nvPr>
            <p:ph type="dt" sz="half" idx="10"/>
          </p:nvPr>
        </p:nvSpPr>
        <p:spPr/>
        <p:txBody>
          <a:bodyPr/>
          <a:lstStyle/>
          <a:p>
            <a:fld id="{80E2A01D-AE70-465E-B0F3-C282379F46E8}" type="datetimeFigureOut">
              <a:rPr lang="sl-SI" smtClean="0"/>
              <a:t>1. 07. 2025</a:t>
            </a:fld>
            <a:endParaRPr lang="sl-SI"/>
          </a:p>
        </p:txBody>
      </p:sp>
      <p:sp>
        <p:nvSpPr>
          <p:cNvPr id="6" name="Označba mesta noge 5">
            <a:extLst>
              <a:ext uri="{FF2B5EF4-FFF2-40B4-BE49-F238E27FC236}">
                <a16:creationId xmlns:a16="http://schemas.microsoft.com/office/drawing/2014/main" id="{B14F4592-102F-5356-AA9A-999D5EA8231C}"/>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85EAA702-38AE-96EF-2F2F-D2A76CE3B29D}"/>
              </a:ext>
            </a:extLst>
          </p:cNvPr>
          <p:cNvSpPr>
            <a:spLocks noGrp="1"/>
          </p:cNvSpPr>
          <p:nvPr>
            <p:ph type="sldNum" sz="quarter" idx="12"/>
          </p:nvPr>
        </p:nvSpPr>
        <p:spPr/>
        <p:txBody>
          <a:bodyPr/>
          <a:lstStyle/>
          <a:p>
            <a:fld id="{DF1307BD-C626-424B-8AFD-8402F9E0A1D7}" type="slidenum">
              <a:rPr lang="sl-SI" smtClean="0"/>
              <a:t>‹#›</a:t>
            </a:fld>
            <a:endParaRPr lang="sl-SI"/>
          </a:p>
        </p:txBody>
      </p:sp>
    </p:spTree>
    <p:extLst>
      <p:ext uri="{BB962C8B-B14F-4D97-AF65-F5344CB8AC3E}">
        <p14:creationId xmlns:p14="http://schemas.microsoft.com/office/powerpoint/2010/main" val="486599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E502DFE-E95F-5849-7794-A52FBD73393A}"/>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38E194D2-8742-2BB6-2FC8-0E0631089B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7EDDF1F0-5500-DE5C-A4CD-35BCBB9655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322BD3A0-95F1-AAAC-DD07-ED4A45FC57A0}"/>
              </a:ext>
            </a:extLst>
          </p:cNvPr>
          <p:cNvSpPr>
            <a:spLocks noGrp="1"/>
          </p:cNvSpPr>
          <p:nvPr>
            <p:ph type="dt" sz="half" idx="10"/>
          </p:nvPr>
        </p:nvSpPr>
        <p:spPr/>
        <p:txBody>
          <a:bodyPr/>
          <a:lstStyle/>
          <a:p>
            <a:fld id="{80E2A01D-AE70-465E-B0F3-C282379F46E8}" type="datetimeFigureOut">
              <a:rPr lang="sl-SI" smtClean="0"/>
              <a:t>1. 07. 2025</a:t>
            </a:fld>
            <a:endParaRPr lang="sl-SI"/>
          </a:p>
        </p:txBody>
      </p:sp>
      <p:sp>
        <p:nvSpPr>
          <p:cNvPr id="6" name="Označba mesta noge 5">
            <a:extLst>
              <a:ext uri="{FF2B5EF4-FFF2-40B4-BE49-F238E27FC236}">
                <a16:creationId xmlns:a16="http://schemas.microsoft.com/office/drawing/2014/main" id="{E9B43A14-E663-5F63-2F7E-533D80E3ED90}"/>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B10B598C-B77F-3094-78E4-8233BDBBDC6C}"/>
              </a:ext>
            </a:extLst>
          </p:cNvPr>
          <p:cNvSpPr>
            <a:spLocks noGrp="1"/>
          </p:cNvSpPr>
          <p:nvPr>
            <p:ph type="sldNum" sz="quarter" idx="12"/>
          </p:nvPr>
        </p:nvSpPr>
        <p:spPr/>
        <p:txBody>
          <a:bodyPr/>
          <a:lstStyle/>
          <a:p>
            <a:fld id="{DF1307BD-C626-424B-8AFD-8402F9E0A1D7}" type="slidenum">
              <a:rPr lang="sl-SI" smtClean="0"/>
              <a:t>‹#›</a:t>
            </a:fld>
            <a:endParaRPr lang="sl-SI"/>
          </a:p>
        </p:txBody>
      </p:sp>
    </p:spTree>
    <p:extLst>
      <p:ext uri="{BB962C8B-B14F-4D97-AF65-F5344CB8AC3E}">
        <p14:creationId xmlns:p14="http://schemas.microsoft.com/office/powerpoint/2010/main" val="3413983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810AF3A0-7175-4A02-F771-9263E456D0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574F24E8-55C3-BA25-D6C3-4407CCF869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94CB9C18-C5AE-96E1-784D-D6320A6D80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E2A01D-AE70-465E-B0F3-C282379F46E8}" type="datetimeFigureOut">
              <a:rPr lang="sl-SI" smtClean="0"/>
              <a:t>1. 07. 2025</a:t>
            </a:fld>
            <a:endParaRPr lang="sl-SI"/>
          </a:p>
        </p:txBody>
      </p:sp>
      <p:sp>
        <p:nvSpPr>
          <p:cNvPr id="5" name="Označba mesta noge 4">
            <a:extLst>
              <a:ext uri="{FF2B5EF4-FFF2-40B4-BE49-F238E27FC236}">
                <a16:creationId xmlns:a16="http://schemas.microsoft.com/office/drawing/2014/main" id="{7892ECFA-B316-CBA3-5FB2-66DB4A0946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0BC18338-84E9-EBDD-9576-1DEB1D7ED0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1307BD-C626-424B-8AFD-8402F9E0A1D7}" type="slidenum">
              <a:rPr lang="sl-SI" smtClean="0"/>
              <a:t>‹#›</a:t>
            </a:fld>
            <a:endParaRPr lang="sl-SI"/>
          </a:p>
        </p:txBody>
      </p:sp>
    </p:spTree>
    <p:extLst>
      <p:ext uri="{BB962C8B-B14F-4D97-AF65-F5344CB8AC3E}">
        <p14:creationId xmlns:p14="http://schemas.microsoft.com/office/powerpoint/2010/main" val="4055104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image" Target="../media/image7.emf"/><Relationship Id="rId10" Type="http://schemas.openxmlformats.org/officeDocument/2006/relationships/image" Target="../media/image14.png"/><Relationship Id="rId4" Type="http://schemas.openxmlformats.org/officeDocument/2006/relationships/image" Target="../media/image2.jpe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4324/9781003280422" TargetMode="External"/><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emf"/><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expectart.eu/wp-content/uploads/2024/11/241030_Deliverable-2.1.pdf" TargetMode="External"/><Relationship Id="rId5" Type="http://schemas.openxmlformats.org/officeDocument/2006/relationships/image" Target="../media/image5.png"/><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457B0-52F1-EA1F-6A44-6845C9AF904F}"/>
            </a:ext>
          </a:extLst>
        </p:cNvPr>
        <p:cNvGrpSpPr/>
        <p:nvPr/>
      </p:nvGrpSpPr>
      <p:grpSpPr>
        <a:xfrm>
          <a:off x="0" y="0"/>
          <a:ext cx="0" cy="0"/>
          <a:chOff x="0" y="0"/>
          <a:chExt cx="0" cy="0"/>
        </a:xfrm>
      </p:grpSpPr>
      <p:sp>
        <p:nvSpPr>
          <p:cNvPr id="3" name="Podnaslov 2">
            <a:extLst>
              <a:ext uri="{FF2B5EF4-FFF2-40B4-BE49-F238E27FC236}">
                <a16:creationId xmlns:a16="http://schemas.microsoft.com/office/drawing/2014/main" id="{E6BE8AA9-F595-B2CB-74BA-3F995B4F912E}"/>
              </a:ext>
            </a:extLst>
          </p:cNvPr>
          <p:cNvSpPr>
            <a:spLocks noGrp="1"/>
          </p:cNvSpPr>
          <p:nvPr>
            <p:ph type="subTitle" idx="1"/>
          </p:nvPr>
        </p:nvSpPr>
        <p:spPr>
          <a:xfrm>
            <a:off x="2184400" y="3637638"/>
            <a:ext cx="7823055" cy="2424201"/>
          </a:xfrm>
        </p:spPr>
        <p:txBody>
          <a:bodyPr vert="horz" lIns="91440" tIns="45720" rIns="91440" bIns="45720" rtlCol="0" anchor="t">
            <a:normAutofit fontScale="62500" lnSpcReduction="20000"/>
          </a:bodyPr>
          <a:lstStyle/>
          <a:p>
            <a:pPr>
              <a:lnSpc>
                <a:spcPct val="120000"/>
              </a:lnSpc>
            </a:pPr>
            <a:r>
              <a:rPr lang="en-GB" sz="2400" b="1" noProof="0" dirty="0">
                <a:solidFill>
                  <a:srgbClr val="004286"/>
                </a:solidFill>
                <a:latin typeface="Work Sans"/>
                <a:cs typeface="Roboto"/>
              </a:rPr>
              <a:t>Bianca Baßler</a:t>
            </a:r>
            <a:r>
              <a:rPr lang="en-GB" sz="2400" b="1" baseline="30000" noProof="0" dirty="0">
                <a:solidFill>
                  <a:srgbClr val="004286"/>
                </a:solidFill>
                <a:latin typeface="Work Sans"/>
                <a:cs typeface="Roboto"/>
              </a:rPr>
              <a:t>1</a:t>
            </a:r>
            <a:r>
              <a:rPr lang="en-GB" sz="2400" b="1" noProof="0" dirty="0">
                <a:solidFill>
                  <a:srgbClr val="004286"/>
                </a:solidFill>
                <a:latin typeface="Work Sans"/>
                <a:cs typeface="Roboto"/>
              </a:rPr>
              <a:t>, Fenna tom Dieck</a:t>
            </a:r>
            <a:r>
              <a:rPr lang="en-GB" sz="2400" b="1" baseline="30000" noProof="0" dirty="0">
                <a:solidFill>
                  <a:srgbClr val="004286"/>
                </a:solidFill>
                <a:latin typeface="Work Sans"/>
                <a:cs typeface="Roboto"/>
              </a:rPr>
              <a:t>1</a:t>
            </a:r>
            <a:r>
              <a:rPr lang="en-GB" sz="2400" b="1" noProof="0" dirty="0">
                <a:solidFill>
                  <a:srgbClr val="004286"/>
                </a:solidFill>
                <a:latin typeface="Work Sans"/>
                <a:cs typeface="Roboto"/>
              </a:rPr>
              <a:t>, Zorana Medaric</a:t>
            </a:r>
            <a:r>
              <a:rPr lang="en-GB" sz="2400" b="1" baseline="30000" noProof="0" dirty="0">
                <a:solidFill>
                  <a:srgbClr val="004286"/>
                </a:solidFill>
                <a:latin typeface="Work Sans"/>
                <a:cs typeface="Roboto"/>
              </a:rPr>
              <a:t>2</a:t>
            </a:r>
            <a:r>
              <a:rPr lang="en-GB" sz="2400" b="1" noProof="0" dirty="0">
                <a:solidFill>
                  <a:srgbClr val="004286"/>
                </a:solidFill>
                <a:latin typeface="Work Sans"/>
                <a:cs typeface="Roboto"/>
              </a:rPr>
              <a:t>, Lisa Rosen</a:t>
            </a:r>
            <a:r>
              <a:rPr lang="en-GB" sz="2400" b="1" baseline="30000" noProof="0" dirty="0">
                <a:solidFill>
                  <a:srgbClr val="004286"/>
                </a:solidFill>
                <a:latin typeface="Work Sans"/>
                <a:cs typeface="Roboto"/>
              </a:rPr>
              <a:t>1</a:t>
            </a:r>
            <a:r>
              <a:rPr lang="en-GB" sz="2400" b="1" noProof="0" dirty="0">
                <a:solidFill>
                  <a:srgbClr val="004286"/>
                </a:solidFill>
                <a:latin typeface="Work Sans"/>
                <a:cs typeface="Roboto"/>
              </a:rPr>
              <a:t>, Maja Zadel</a:t>
            </a:r>
            <a:r>
              <a:rPr lang="en-GB" sz="2400" b="1" baseline="30000" noProof="0" dirty="0">
                <a:solidFill>
                  <a:srgbClr val="004286"/>
                </a:solidFill>
                <a:latin typeface="Work Sans"/>
                <a:cs typeface="Roboto"/>
              </a:rPr>
              <a:t>2</a:t>
            </a:r>
          </a:p>
          <a:p>
            <a:pPr>
              <a:lnSpc>
                <a:spcPct val="120000"/>
              </a:lnSpc>
            </a:pPr>
            <a:r>
              <a:rPr lang="en-GB" sz="2300" baseline="30000" noProof="0" dirty="0">
                <a:solidFill>
                  <a:srgbClr val="004286"/>
                </a:solidFill>
                <a:latin typeface="Work Sans"/>
                <a:cs typeface="Roboto"/>
              </a:rPr>
              <a:t>1</a:t>
            </a:r>
            <a:r>
              <a:rPr lang="en-GB" sz="2300" noProof="0" dirty="0">
                <a:solidFill>
                  <a:srgbClr val="004286"/>
                </a:solidFill>
                <a:latin typeface="Work Sans"/>
                <a:cs typeface="Roboto"/>
              </a:rPr>
              <a:t>Rheinland-Pfälzische </a:t>
            </a:r>
            <a:r>
              <a:rPr lang="en-GB" sz="2300" noProof="0" dirty="0" err="1">
                <a:solidFill>
                  <a:srgbClr val="004286"/>
                </a:solidFill>
                <a:latin typeface="Work Sans"/>
                <a:cs typeface="Roboto"/>
              </a:rPr>
              <a:t>Technische</a:t>
            </a:r>
            <a:r>
              <a:rPr lang="en-GB" sz="2300" noProof="0" dirty="0">
                <a:solidFill>
                  <a:srgbClr val="004286"/>
                </a:solidFill>
                <a:latin typeface="Work Sans"/>
                <a:cs typeface="Roboto"/>
              </a:rPr>
              <a:t> Universität </a:t>
            </a:r>
            <a:r>
              <a:rPr lang="en-GB" sz="2300" noProof="0" dirty="0" err="1">
                <a:solidFill>
                  <a:srgbClr val="004286"/>
                </a:solidFill>
                <a:latin typeface="Work Sans"/>
                <a:cs typeface="Roboto"/>
              </a:rPr>
              <a:t>Kaiserlautern</a:t>
            </a:r>
            <a:r>
              <a:rPr lang="en-GB" sz="2300" noProof="0" dirty="0">
                <a:solidFill>
                  <a:srgbClr val="004286"/>
                </a:solidFill>
                <a:latin typeface="Work Sans"/>
                <a:cs typeface="Roboto"/>
              </a:rPr>
              <a:t>-Landau, </a:t>
            </a:r>
            <a:br>
              <a:rPr lang="en-GB" noProof="0" dirty="0"/>
            </a:br>
            <a:r>
              <a:rPr lang="en-GB" sz="2300" baseline="30000" noProof="0" dirty="0">
                <a:solidFill>
                  <a:srgbClr val="004286"/>
                </a:solidFill>
                <a:latin typeface="Work Sans"/>
                <a:cs typeface="Roboto"/>
              </a:rPr>
              <a:t>2</a:t>
            </a:r>
            <a:r>
              <a:rPr lang="en-GB" sz="2300" noProof="0" dirty="0">
                <a:solidFill>
                  <a:srgbClr val="004286"/>
                </a:solidFill>
                <a:latin typeface="Work Sans"/>
                <a:cs typeface="Roboto"/>
              </a:rPr>
              <a:t>Science and research centre Koper</a:t>
            </a:r>
          </a:p>
          <a:p>
            <a:pPr>
              <a:lnSpc>
                <a:spcPct val="120000"/>
              </a:lnSpc>
            </a:pPr>
            <a:endParaRPr lang="en-GB" noProof="0" dirty="0">
              <a:solidFill>
                <a:srgbClr val="004286"/>
              </a:solidFill>
              <a:latin typeface="Work Sans"/>
              <a:cs typeface="Roboto"/>
            </a:endParaRPr>
          </a:p>
          <a:p>
            <a:pPr>
              <a:lnSpc>
                <a:spcPct val="120000"/>
              </a:lnSpc>
            </a:pPr>
            <a:r>
              <a:rPr lang="en-GB" noProof="0" dirty="0">
                <a:solidFill>
                  <a:srgbClr val="004286"/>
                </a:solidFill>
                <a:latin typeface="Work Sans"/>
                <a:ea typeface="Roboto"/>
                <a:cs typeface="Roboto"/>
              </a:rPr>
              <a:t>Paper presented at International Academic Conference Reimagining Local Communities – Law, Administration and Culture</a:t>
            </a:r>
          </a:p>
          <a:p>
            <a:endParaRPr lang="sl-SI" dirty="0">
              <a:solidFill>
                <a:srgbClr val="004286"/>
              </a:solidFill>
              <a:latin typeface="Work Sans"/>
            </a:endParaRPr>
          </a:p>
          <a:p>
            <a:r>
              <a:rPr lang="sl-SI" sz="1600" b="1" dirty="0" err="1">
                <a:solidFill>
                  <a:srgbClr val="004286"/>
                </a:solidFill>
                <a:latin typeface="Work Sans"/>
                <a:cs typeface="Roboto"/>
              </a:rPr>
              <a:t>Wrocław</a:t>
            </a:r>
            <a:r>
              <a:rPr lang="sl-SI" sz="1600" b="1" dirty="0">
                <a:solidFill>
                  <a:srgbClr val="004286"/>
                </a:solidFill>
                <a:latin typeface="Work Sans"/>
                <a:cs typeface="Roboto"/>
              </a:rPr>
              <a:t>, </a:t>
            </a:r>
            <a:r>
              <a:rPr lang="sl-SI" sz="1600" b="1" dirty="0" err="1">
                <a:solidFill>
                  <a:srgbClr val="004286"/>
                </a:solidFill>
                <a:latin typeface="Work Sans"/>
                <a:cs typeface="Roboto"/>
              </a:rPr>
              <a:t>May</a:t>
            </a:r>
            <a:r>
              <a:rPr lang="sl-SI" sz="1600" b="1" dirty="0">
                <a:solidFill>
                  <a:srgbClr val="004286"/>
                </a:solidFill>
                <a:latin typeface="Work Sans"/>
                <a:cs typeface="Roboto"/>
              </a:rPr>
              <a:t> 19, 2025 (</a:t>
            </a:r>
            <a:r>
              <a:rPr lang="sl-SI" sz="1600" b="1" dirty="0" err="1">
                <a:solidFill>
                  <a:srgbClr val="004286"/>
                </a:solidFill>
                <a:latin typeface="Work Sans"/>
                <a:cs typeface="Roboto"/>
              </a:rPr>
              <a:t>online</a:t>
            </a:r>
            <a:r>
              <a:rPr lang="sl-SI" sz="1600" b="1" dirty="0">
                <a:solidFill>
                  <a:srgbClr val="004286"/>
                </a:solidFill>
                <a:latin typeface="Work Sans"/>
                <a:cs typeface="Roboto"/>
              </a:rPr>
              <a:t>)</a:t>
            </a:r>
          </a:p>
        </p:txBody>
      </p:sp>
      <p:sp>
        <p:nvSpPr>
          <p:cNvPr id="12" name="Rettangolo 11">
            <a:extLst>
              <a:ext uri="{FF2B5EF4-FFF2-40B4-BE49-F238E27FC236}">
                <a16:creationId xmlns:a16="http://schemas.microsoft.com/office/drawing/2014/main" id="{412429DC-1E8F-C9FE-48CF-999318B7EB0E}"/>
              </a:ext>
            </a:extLst>
          </p:cNvPr>
          <p:cNvSpPr/>
          <p:nvPr/>
        </p:nvSpPr>
        <p:spPr>
          <a:xfrm>
            <a:off x="1509622" y="1528230"/>
            <a:ext cx="9273397" cy="1858433"/>
          </a:xfrm>
          <a:prstGeom prst="rect">
            <a:avLst/>
          </a:prstGeom>
          <a:solidFill>
            <a:srgbClr val="CD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Naslov 1">
            <a:extLst>
              <a:ext uri="{FF2B5EF4-FFF2-40B4-BE49-F238E27FC236}">
                <a16:creationId xmlns:a16="http://schemas.microsoft.com/office/drawing/2014/main" id="{26A0FAE6-0836-C36E-570B-2FFBAE8512DB}"/>
              </a:ext>
            </a:extLst>
          </p:cNvPr>
          <p:cNvSpPr>
            <a:spLocks noGrp="1"/>
          </p:cNvSpPr>
          <p:nvPr>
            <p:ph type="ctrTitle"/>
          </p:nvPr>
        </p:nvSpPr>
        <p:spPr>
          <a:xfrm>
            <a:off x="1609859" y="2457446"/>
            <a:ext cx="9273397" cy="541483"/>
          </a:xfrm>
        </p:spPr>
        <p:txBody>
          <a:bodyPr>
            <a:noAutofit/>
          </a:bodyPr>
          <a:lstStyle/>
          <a:p>
            <a:r>
              <a:rPr lang="sl-SI" sz="3200">
                <a:solidFill>
                  <a:schemeClr val="bg1"/>
                </a:solidFill>
                <a:latin typeface="Work Sans"/>
                <a:cs typeface="Roboto Light"/>
              </a:rPr>
              <a:t>FILM AS A MEDIUM TO ADDRESS DISCRIMINATION</a:t>
            </a:r>
            <a:br>
              <a:rPr lang="sl-SI" sz="3200">
                <a:solidFill>
                  <a:schemeClr val="bg1"/>
                </a:solidFill>
                <a:latin typeface="Roboto Light"/>
                <a:cs typeface="Roboto Light"/>
              </a:rPr>
            </a:br>
            <a:endParaRPr lang="sl-SI" sz="3200">
              <a:solidFill>
                <a:schemeClr val="bg1"/>
              </a:solidFill>
              <a:latin typeface="Roboto Light"/>
              <a:cs typeface="Roboto Light"/>
            </a:endParaRPr>
          </a:p>
        </p:txBody>
      </p:sp>
      <p:pic>
        <p:nvPicPr>
          <p:cNvPr id="11" name="Immagine 10" descr="logotip rgb_brez napisa.eps">
            <a:extLst>
              <a:ext uri="{FF2B5EF4-FFF2-40B4-BE49-F238E27FC236}">
                <a16:creationId xmlns:a16="http://schemas.microsoft.com/office/drawing/2014/main" id="{5AC38C07-6D66-7B15-EF63-C8EC3423BA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060" y="492436"/>
            <a:ext cx="4333180" cy="602628"/>
          </a:xfrm>
          <a:prstGeom prst="rect">
            <a:avLst/>
          </a:prstGeom>
        </p:spPr>
      </p:pic>
      <p:sp>
        <p:nvSpPr>
          <p:cNvPr id="15" name="Naslov 1">
            <a:extLst>
              <a:ext uri="{FF2B5EF4-FFF2-40B4-BE49-F238E27FC236}">
                <a16:creationId xmlns:a16="http://schemas.microsoft.com/office/drawing/2014/main" id="{BDB8160A-320A-CF58-8DFE-A2FBFAF5C232}"/>
              </a:ext>
            </a:extLst>
          </p:cNvPr>
          <p:cNvSpPr txBox="1">
            <a:spLocks/>
          </p:cNvSpPr>
          <p:nvPr/>
        </p:nvSpPr>
        <p:spPr>
          <a:xfrm>
            <a:off x="1509622" y="2526148"/>
            <a:ext cx="9273397" cy="1069236"/>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l-SI" sz="2400">
                <a:solidFill>
                  <a:schemeClr val="bg1"/>
                </a:solidFill>
                <a:latin typeface="Pacifico" panose="00000500000000000000" pitchFamily="2" charset="-18"/>
                <a:cs typeface="Roboto Slab Light"/>
              </a:rPr>
              <a:t>Contrasting Pedagogical Approaches in a Participatory Project on Cultural Education in German and Slovenien Classrooms</a:t>
            </a:r>
          </a:p>
          <a:p>
            <a:endParaRPr lang="sl-SI" sz="1800">
              <a:solidFill>
                <a:schemeClr val="bg1"/>
              </a:solidFill>
              <a:latin typeface="Roboto Slab Light"/>
              <a:cs typeface="Roboto Slab Light"/>
            </a:endParaRPr>
          </a:p>
        </p:txBody>
      </p:sp>
      <p:cxnSp>
        <p:nvCxnSpPr>
          <p:cNvPr id="33" name="Connettore 1 32">
            <a:extLst>
              <a:ext uri="{FF2B5EF4-FFF2-40B4-BE49-F238E27FC236}">
                <a16:creationId xmlns:a16="http://schemas.microsoft.com/office/drawing/2014/main" id="{A2B21693-6994-686E-12AE-C6AA3EC0CBDF}"/>
              </a:ext>
            </a:extLst>
          </p:cNvPr>
          <p:cNvCxnSpPr>
            <a:cxnSpLocks/>
          </p:cNvCxnSpPr>
          <p:nvPr/>
        </p:nvCxnSpPr>
        <p:spPr>
          <a:xfrm flipV="1">
            <a:off x="5829302" y="4688118"/>
            <a:ext cx="592663" cy="4042"/>
          </a:xfrm>
          <a:prstGeom prst="line">
            <a:avLst/>
          </a:prstGeom>
          <a:ln>
            <a:solidFill>
              <a:srgbClr val="004286"/>
            </a:solidFill>
          </a:ln>
        </p:spPr>
        <p:style>
          <a:lnRef idx="2">
            <a:schemeClr val="accent1"/>
          </a:lnRef>
          <a:fillRef idx="0">
            <a:schemeClr val="accent1"/>
          </a:fillRef>
          <a:effectRef idx="1">
            <a:schemeClr val="accent1"/>
          </a:effectRef>
          <a:fontRef idx="minor">
            <a:schemeClr val="tx1"/>
          </a:fontRef>
        </p:style>
      </p:cxnSp>
      <p:sp>
        <p:nvSpPr>
          <p:cNvPr id="34" name="Ovale 33">
            <a:extLst>
              <a:ext uri="{FF2B5EF4-FFF2-40B4-BE49-F238E27FC236}">
                <a16:creationId xmlns:a16="http://schemas.microsoft.com/office/drawing/2014/main" id="{CAD7521C-FF62-F562-820F-981249FBDAF1}"/>
              </a:ext>
            </a:extLst>
          </p:cNvPr>
          <p:cNvSpPr/>
          <p:nvPr/>
        </p:nvSpPr>
        <p:spPr>
          <a:xfrm>
            <a:off x="5791202" y="4653481"/>
            <a:ext cx="76200" cy="69273"/>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5" name="Ovale 34">
            <a:extLst>
              <a:ext uri="{FF2B5EF4-FFF2-40B4-BE49-F238E27FC236}">
                <a16:creationId xmlns:a16="http://schemas.microsoft.com/office/drawing/2014/main" id="{E04E3582-0BB3-75E4-71D6-4083D59A26AD}"/>
              </a:ext>
            </a:extLst>
          </p:cNvPr>
          <p:cNvSpPr/>
          <p:nvPr/>
        </p:nvSpPr>
        <p:spPr>
          <a:xfrm>
            <a:off x="6362711" y="4649497"/>
            <a:ext cx="76200" cy="69273"/>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36" name="Connettore 1 35">
            <a:extLst>
              <a:ext uri="{FF2B5EF4-FFF2-40B4-BE49-F238E27FC236}">
                <a16:creationId xmlns:a16="http://schemas.microsoft.com/office/drawing/2014/main" id="{5843D7B1-D4D4-2133-B722-2A51996DFBE8}"/>
              </a:ext>
            </a:extLst>
          </p:cNvPr>
          <p:cNvCxnSpPr>
            <a:endCxn id="38" idx="6"/>
          </p:cNvCxnSpPr>
          <p:nvPr/>
        </p:nvCxnSpPr>
        <p:spPr>
          <a:xfrm flipV="1">
            <a:off x="5846248" y="5535089"/>
            <a:ext cx="592663" cy="4234"/>
          </a:xfrm>
          <a:prstGeom prst="line">
            <a:avLst/>
          </a:prstGeom>
          <a:ln>
            <a:solidFill>
              <a:srgbClr val="004286"/>
            </a:solidFill>
          </a:ln>
        </p:spPr>
        <p:style>
          <a:lnRef idx="2">
            <a:schemeClr val="accent1"/>
          </a:lnRef>
          <a:fillRef idx="0">
            <a:schemeClr val="accent1"/>
          </a:fillRef>
          <a:effectRef idx="1">
            <a:schemeClr val="accent1"/>
          </a:effectRef>
          <a:fontRef idx="minor">
            <a:schemeClr val="tx1"/>
          </a:fontRef>
        </p:style>
      </p:cxnSp>
      <p:sp>
        <p:nvSpPr>
          <p:cNvPr id="37" name="Ovale 36">
            <a:extLst>
              <a:ext uri="{FF2B5EF4-FFF2-40B4-BE49-F238E27FC236}">
                <a16:creationId xmlns:a16="http://schemas.microsoft.com/office/drawing/2014/main" id="{6E19CC20-68A3-7BFB-E153-5DBDC09F03AF}"/>
              </a:ext>
            </a:extLst>
          </p:cNvPr>
          <p:cNvSpPr/>
          <p:nvPr/>
        </p:nvSpPr>
        <p:spPr>
          <a:xfrm>
            <a:off x="5799680" y="5496989"/>
            <a:ext cx="76200" cy="76200"/>
          </a:xfrm>
          <a:prstGeom prst="ellipse">
            <a:avLst/>
          </a:prstGeom>
          <a:solidFill>
            <a:srgbClr val="004286"/>
          </a:solidFill>
          <a:ln>
            <a:solidFill>
              <a:srgbClr val="00428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8" name="Ovale 37">
            <a:extLst>
              <a:ext uri="{FF2B5EF4-FFF2-40B4-BE49-F238E27FC236}">
                <a16:creationId xmlns:a16="http://schemas.microsoft.com/office/drawing/2014/main" id="{688ABD20-2DCC-FFA1-DB99-EA9A4F0B4A3D}"/>
              </a:ext>
            </a:extLst>
          </p:cNvPr>
          <p:cNvSpPr/>
          <p:nvPr/>
        </p:nvSpPr>
        <p:spPr>
          <a:xfrm>
            <a:off x="6362711" y="5496989"/>
            <a:ext cx="76200" cy="76200"/>
          </a:xfrm>
          <a:prstGeom prst="ellipse">
            <a:avLst/>
          </a:prstGeom>
          <a:solidFill>
            <a:srgbClr val="004286"/>
          </a:solidFill>
          <a:ln>
            <a:solidFill>
              <a:srgbClr val="00428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39" name="Immagine 38" descr="EN-Funded by the EU-POS 10cm.jpg">
            <a:extLst>
              <a:ext uri="{FF2B5EF4-FFF2-40B4-BE49-F238E27FC236}">
                <a16:creationId xmlns:a16="http://schemas.microsoft.com/office/drawing/2014/main" id="{F01AB133-5D2A-2C45-59B4-A0F71E8E8B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3398" y="6200922"/>
            <a:ext cx="2328334" cy="488517"/>
          </a:xfrm>
          <a:prstGeom prst="rect">
            <a:avLst/>
          </a:prstGeom>
        </p:spPr>
      </p:pic>
      <p:pic>
        <p:nvPicPr>
          <p:cNvPr id="41" name="Immagine 40">
            <a:extLst>
              <a:ext uri="{FF2B5EF4-FFF2-40B4-BE49-F238E27FC236}">
                <a16:creationId xmlns:a16="http://schemas.microsoft.com/office/drawing/2014/main" id="{28F90D8F-62D6-13D3-A788-BD59D5B0973A}"/>
              </a:ext>
            </a:extLst>
          </p:cNvPr>
          <p:cNvPicPr>
            <a:picLocks noChangeAspect="1"/>
          </p:cNvPicPr>
          <p:nvPr/>
        </p:nvPicPr>
        <p:blipFill>
          <a:blip r:embed="rId5"/>
          <a:stretch>
            <a:fillRect/>
          </a:stretch>
        </p:blipFill>
        <p:spPr>
          <a:xfrm>
            <a:off x="101600" y="3478822"/>
            <a:ext cx="2057400" cy="2426677"/>
          </a:xfrm>
          <a:prstGeom prst="rect">
            <a:avLst/>
          </a:prstGeom>
        </p:spPr>
      </p:pic>
      <p:pic>
        <p:nvPicPr>
          <p:cNvPr id="42" name="Immagine 41">
            <a:extLst>
              <a:ext uri="{FF2B5EF4-FFF2-40B4-BE49-F238E27FC236}">
                <a16:creationId xmlns:a16="http://schemas.microsoft.com/office/drawing/2014/main" id="{740A9F7F-4596-AF5C-ED7C-DFFDED8F6C2E}"/>
              </a:ext>
            </a:extLst>
          </p:cNvPr>
          <p:cNvPicPr>
            <a:picLocks noChangeAspect="1"/>
          </p:cNvPicPr>
          <p:nvPr/>
        </p:nvPicPr>
        <p:blipFill>
          <a:blip r:embed="rId6"/>
          <a:stretch>
            <a:fillRect/>
          </a:stretch>
        </p:blipFill>
        <p:spPr>
          <a:xfrm>
            <a:off x="10983494" y="114300"/>
            <a:ext cx="1208505" cy="1422400"/>
          </a:xfrm>
          <a:prstGeom prst="rect">
            <a:avLst/>
          </a:prstGeom>
        </p:spPr>
      </p:pic>
      <p:cxnSp>
        <p:nvCxnSpPr>
          <p:cNvPr id="43" name="Connettore 1 42">
            <a:extLst>
              <a:ext uri="{FF2B5EF4-FFF2-40B4-BE49-F238E27FC236}">
                <a16:creationId xmlns:a16="http://schemas.microsoft.com/office/drawing/2014/main" id="{884B9C12-70BB-9A02-CBDD-41F1ECEA04C9}"/>
              </a:ext>
            </a:extLst>
          </p:cNvPr>
          <p:cNvCxnSpPr/>
          <p:nvPr/>
        </p:nvCxnSpPr>
        <p:spPr>
          <a:xfrm>
            <a:off x="524933" y="6045200"/>
            <a:ext cx="11125200" cy="0"/>
          </a:xfrm>
          <a:prstGeom prst="line">
            <a:avLst/>
          </a:prstGeom>
          <a:ln>
            <a:solidFill>
              <a:srgbClr val="004286"/>
            </a:solidFill>
          </a:ln>
        </p:spPr>
        <p:style>
          <a:lnRef idx="2">
            <a:schemeClr val="accent1"/>
          </a:lnRef>
          <a:fillRef idx="0">
            <a:schemeClr val="accent1"/>
          </a:fillRef>
          <a:effectRef idx="1">
            <a:schemeClr val="accent1"/>
          </a:effectRef>
          <a:fontRef idx="minor">
            <a:schemeClr val="tx1"/>
          </a:fontRef>
        </p:style>
      </p:cxnSp>
      <p:sp>
        <p:nvSpPr>
          <p:cNvPr id="44" name="Ovale 43">
            <a:extLst>
              <a:ext uri="{FF2B5EF4-FFF2-40B4-BE49-F238E27FC236}">
                <a16:creationId xmlns:a16="http://schemas.microsoft.com/office/drawing/2014/main" id="{D426A5DB-5713-9330-C177-8707FBC9B5AE}"/>
              </a:ext>
            </a:extLst>
          </p:cNvPr>
          <p:cNvSpPr/>
          <p:nvPr/>
        </p:nvSpPr>
        <p:spPr>
          <a:xfrm>
            <a:off x="499533" y="6002867"/>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5" name="Ovale 44">
            <a:extLst>
              <a:ext uri="{FF2B5EF4-FFF2-40B4-BE49-F238E27FC236}">
                <a16:creationId xmlns:a16="http://schemas.microsoft.com/office/drawing/2014/main" id="{74AB6D54-BE40-3394-9123-A6355697398C}"/>
              </a:ext>
            </a:extLst>
          </p:cNvPr>
          <p:cNvSpPr/>
          <p:nvPr/>
        </p:nvSpPr>
        <p:spPr>
          <a:xfrm>
            <a:off x="11616265" y="6011334"/>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5" name="Grafik 4">
            <a:extLst>
              <a:ext uri="{FF2B5EF4-FFF2-40B4-BE49-F238E27FC236}">
                <a16:creationId xmlns:a16="http://schemas.microsoft.com/office/drawing/2014/main" id="{7F91BC97-294A-2D19-E533-BB395D024428}"/>
              </a:ext>
            </a:extLst>
          </p:cNvPr>
          <p:cNvPicPr>
            <a:picLocks noChangeAspect="1"/>
          </p:cNvPicPr>
          <p:nvPr/>
        </p:nvPicPr>
        <p:blipFill>
          <a:blip r:embed="rId7"/>
          <a:srcRect/>
          <a:stretch>
            <a:fillRect/>
          </a:stretch>
        </p:blipFill>
        <p:spPr>
          <a:xfrm>
            <a:off x="361540" y="5291888"/>
            <a:ext cx="2204983" cy="2204983"/>
          </a:xfrm>
          <a:prstGeom prst="rect">
            <a:avLst/>
          </a:prstGeom>
        </p:spPr>
      </p:pic>
      <p:pic>
        <p:nvPicPr>
          <p:cNvPr id="4" name="Picture 2" descr="Spring School 2019">
            <a:extLst>
              <a:ext uri="{FF2B5EF4-FFF2-40B4-BE49-F238E27FC236}">
                <a16:creationId xmlns:a16="http://schemas.microsoft.com/office/drawing/2014/main" id="{22C15683-4DC7-4E50-8749-F373153C33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3754" y="6032474"/>
            <a:ext cx="1267968" cy="77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561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633A7-B6C9-86D3-50B2-B65D5147A33A}"/>
            </a:ext>
          </a:extLst>
        </p:cNvPr>
        <p:cNvGrpSpPr/>
        <p:nvPr/>
      </p:nvGrpSpPr>
      <p:grpSpPr>
        <a:xfrm>
          <a:off x="0" y="0"/>
          <a:ext cx="0" cy="0"/>
          <a:chOff x="0" y="0"/>
          <a:chExt cx="0" cy="0"/>
        </a:xfrm>
      </p:grpSpPr>
      <p:pic>
        <p:nvPicPr>
          <p:cNvPr id="17" name="Picture 2" descr="Spring School 2019">
            <a:extLst>
              <a:ext uri="{FF2B5EF4-FFF2-40B4-BE49-F238E27FC236}">
                <a16:creationId xmlns:a16="http://schemas.microsoft.com/office/drawing/2014/main" id="{EF30A048-4690-CCEC-8556-BC7FA4720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3754" y="6032474"/>
            <a:ext cx="1267968" cy="770192"/>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71A927D7-92E1-D951-6038-A47787F82C07}"/>
              </a:ext>
            </a:extLst>
          </p:cNvPr>
          <p:cNvSpPr>
            <a:spLocks noGrp="1"/>
          </p:cNvSpPr>
          <p:nvPr>
            <p:ph type="title"/>
          </p:nvPr>
        </p:nvSpPr>
        <p:spPr>
          <a:xfrm>
            <a:off x="838200" y="340057"/>
            <a:ext cx="10515600" cy="1603931"/>
          </a:xfrm>
        </p:spPr>
        <p:txBody>
          <a:bodyPr>
            <a:normAutofit/>
          </a:bodyPr>
          <a:lstStyle/>
          <a:p>
            <a:r>
              <a:rPr lang="sl-SI" sz="4800" b="1" err="1">
                <a:solidFill>
                  <a:srgbClr val="CD0057"/>
                </a:solidFill>
                <a:latin typeface="Work Sans"/>
                <a:cs typeface="Sacramento"/>
              </a:rPr>
              <a:t>Case</a:t>
            </a:r>
            <a:r>
              <a:rPr lang="sl-SI" sz="4800" b="1">
                <a:solidFill>
                  <a:srgbClr val="CD0057"/>
                </a:solidFill>
                <a:latin typeface="Work Sans"/>
                <a:cs typeface="Sacramento"/>
              </a:rPr>
              <a:t> </a:t>
            </a:r>
            <a:r>
              <a:rPr lang="sl-SI" sz="4800" b="1" err="1">
                <a:solidFill>
                  <a:srgbClr val="CD0057"/>
                </a:solidFill>
                <a:latin typeface="Work Sans"/>
                <a:cs typeface="Sacramento"/>
              </a:rPr>
              <a:t>Study</a:t>
            </a:r>
            <a:r>
              <a:rPr lang="sl-SI" sz="4800" b="1">
                <a:solidFill>
                  <a:srgbClr val="CD0057"/>
                </a:solidFill>
                <a:latin typeface="Work Sans"/>
                <a:cs typeface="Sacramento"/>
              </a:rPr>
              <a:t> 2: </a:t>
            </a:r>
            <a:r>
              <a:rPr lang="sl-SI" sz="4800" b="1" err="1">
                <a:solidFill>
                  <a:srgbClr val="CD0057"/>
                </a:solidFill>
                <a:latin typeface="Work Sans"/>
                <a:cs typeface="Sacramento"/>
              </a:rPr>
              <a:t>Slovenia</a:t>
            </a:r>
            <a:endParaRPr lang="sl-SI" sz="4800" b="1">
              <a:solidFill>
                <a:srgbClr val="CD0057"/>
              </a:solidFill>
              <a:latin typeface="Work Sans"/>
              <a:cs typeface="Sacramento"/>
            </a:endParaRPr>
          </a:p>
        </p:txBody>
      </p:sp>
      <p:sp>
        <p:nvSpPr>
          <p:cNvPr id="3" name="Označba mesta vsebine 2">
            <a:extLst>
              <a:ext uri="{FF2B5EF4-FFF2-40B4-BE49-F238E27FC236}">
                <a16:creationId xmlns:a16="http://schemas.microsoft.com/office/drawing/2014/main" id="{9E4ED1EF-5323-4C9B-705E-7CAC856862FC}"/>
              </a:ext>
            </a:extLst>
          </p:cNvPr>
          <p:cNvSpPr>
            <a:spLocks noGrp="1"/>
          </p:cNvSpPr>
          <p:nvPr>
            <p:ph idx="1"/>
          </p:nvPr>
        </p:nvSpPr>
        <p:spPr>
          <a:xfrm>
            <a:off x="838200" y="2482620"/>
            <a:ext cx="10515600" cy="3596147"/>
          </a:xfrm>
        </p:spPr>
        <p:txBody>
          <a:bodyPr vert="horz" lIns="91440" tIns="45720" rIns="91440" bIns="45720" rtlCol="0" anchor="t">
            <a:normAutofit/>
          </a:bodyPr>
          <a:lstStyle/>
          <a:p>
            <a:endParaRPr lang="de-DE" sz="2300">
              <a:solidFill>
                <a:srgbClr val="004286"/>
              </a:solidFill>
              <a:latin typeface="Work Sans" pitchFamily="2" charset="77"/>
              <a:ea typeface="Red Hat Text Medium" panose="02010303040201060303" pitchFamily="2" charset="0"/>
              <a:cs typeface="Red Hat Text Medium" panose="02010303040201060303" pitchFamily="2" charset="0"/>
            </a:endParaRPr>
          </a:p>
          <a:p>
            <a:endParaRPr lang="sl-SI" sz="2300">
              <a:solidFill>
                <a:srgbClr val="004286"/>
              </a:solidFill>
              <a:latin typeface="Roboto Slab Bold"/>
              <a:cs typeface="Roboto Slab Bold"/>
            </a:endParaRPr>
          </a:p>
        </p:txBody>
      </p:sp>
      <p:pic>
        <p:nvPicPr>
          <p:cNvPr id="6" name="Immagine 5" descr="EN-Funded by the EU-POS 10cm.jpg">
            <a:extLst>
              <a:ext uri="{FF2B5EF4-FFF2-40B4-BE49-F238E27FC236}">
                <a16:creationId xmlns:a16="http://schemas.microsoft.com/office/drawing/2014/main" id="{84639A1A-1ABB-5B1F-5409-BB5516FC2F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3398" y="6150122"/>
            <a:ext cx="2328334" cy="488517"/>
          </a:xfrm>
          <a:prstGeom prst="rect">
            <a:avLst/>
          </a:prstGeom>
        </p:spPr>
      </p:pic>
      <p:sp>
        <p:nvSpPr>
          <p:cNvPr id="12" name="Rettangolo 11">
            <a:extLst>
              <a:ext uri="{FF2B5EF4-FFF2-40B4-BE49-F238E27FC236}">
                <a16:creationId xmlns:a16="http://schemas.microsoft.com/office/drawing/2014/main" id="{103B969F-21CF-D72E-998E-8A574021DDB9}"/>
              </a:ext>
            </a:extLst>
          </p:cNvPr>
          <p:cNvSpPr/>
          <p:nvPr/>
        </p:nvSpPr>
        <p:spPr>
          <a:xfrm>
            <a:off x="4660900" y="1"/>
            <a:ext cx="2781300" cy="863600"/>
          </a:xfrm>
          <a:prstGeom prst="rect">
            <a:avLst/>
          </a:prstGeom>
          <a:solidFill>
            <a:srgbClr val="CD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beli logotip.eps">
            <a:extLst>
              <a:ext uri="{FF2B5EF4-FFF2-40B4-BE49-F238E27FC236}">
                <a16:creationId xmlns:a16="http://schemas.microsoft.com/office/drawing/2014/main" id="{5D5AECA3-9BBC-EA74-1881-49B2668976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926" y="341834"/>
            <a:ext cx="2419790" cy="336527"/>
          </a:xfrm>
          <a:prstGeom prst="rect">
            <a:avLst/>
          </a:prstGeom>
        </p:spPr>
      </p:pic>
      <p:cxnSp>
        <p:nvCxnSpPr>
          <p:cNvPr id="14" name="Connettore 1 13">
            <a:extLst>
              <a:ext uri="{FF2B5EF4-FFF2-40B4-BE49-F238E27FC236}">
                <a16:creationId xmlns:a16="http://schemas.microsoft.com/office/drawing/2014/main" id="{07AC1EB2-2CF5-3DB2-52DE-677A8F5F78FA}"/>
              </a:ext>
            </a:extLst>
          </p:cNvPr>
          <p:cNvCxnSpPr/>
          <p:nvPr/>
        </p:nvCxnSpPr>
        <p:spPr>
          <a:xfrm>
            <a:off x="524933" y="6045200"/>
            <a:ext cx="11125200" cy="0"/>
          </a:xfrm>
          <a:prstGeom prst="line">
            <a:avLst/>
          </a:prstGeom>
          <a:ln>
            <a:solidFill>
              <a:srgbClr val="004286"/>
            </a:solidFill>
          </a:ln>
        </p:spPr>
        <p:style>
          <a:lnRef idx="2">
            <a:schemeClr val="accent1"/>
          </a:lnRef>
          <a:fillRef idx="0">
            <a:schemeClr val="accent1"/>
          </a:fillRef>
          <a:effectRef idx="1">
            <a:schemeClr val="accent1"/>
          </a:effectRef>
          <a:fontRef idx="minor">
            <a:schemeClr val="tx1"/>
          </a:fontRef>
        </p:style>
      </p:cxnSp>
      <p:sp>
        <p:nvSpPr>
          <p:cNvPr id="15" name="Ovale 14">
            <a:extLst>
              <a:ext uri="{FF2B5EF4-FFF2-40B4-BE49-F238E27FC236}">
                <a16:creationId xmlns:a16="http://schemas.microsoft.com/office/drawing/2014/main" id="{EA5F7FDB-733F-9FDE-DD1D-EAA7782D52E6}"/>
              </a:ext>
            </a:extLst>
          </p:cNvPr>
          <p:cNvSpPr/>
          <p:nvPr/>
        </p:nvSpPr>
        <p:spPr>
          <a:xfrm>
            <a:off x="499533" y="6002867"/>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579D242C-83C9-1AA1-A3A0-B8D2747CF891}"/>
              </a:ext>
            </a:extLst>
          </p:cNvPr>
          <p:cNvSpPr/>
          <p:nvPr/>
        </p:nvSpPr>
        <p:spPr>
          <a:xfrm>
            <a:off x="11616265" y="6011334"/>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Grafik 3">
            <a:extLst>
              <a:ext uri="{FF2B5EF4-FFF2-40B4-BE49-F238E27FC236}">
                <a16:creationId xmlns:a16="http://schemas.microsoft.com/office/drawing/2014/main" id="{726BBC7C-025D-E081-CB30-13DB40EB37F4}"/>
              </a:ext>
            </a:extLst>
          </p:cNvPr>
          <p:cNvPicPr>
            <a:picLocks noChangeAspect="1"/>
          </p:cNvPicPr>
          <p:nvPr/>
        </p:nvPicPr>
        <p:blipFill>
          <a:blip r:embed="rId6"/>
          <a:srcRect/>
          <a:stretch>
            <a:fillRect/>
          </a:stretch>
        </p:blipFill>
        <p:spPr>
          <a:xfrm>
            <a:off x="361540" y="5291888"/>
            <a:ext cx="2204983" cy="2204983"/>
          </a:xfrm>
          <a:prstGeom prst="rect">
            <a:avLst/>
          </a:prstGeom>
        </p:spPr>
      </p:pic>
      <p:pic>
        <p:nvPicPr>
          <p:cNvPr id="5" name="Slika 4" descr="Slika, ki vsebuje besede človeški obraz, besedilo, oseba, posnetek zaslona&#10;&#10;Vsebina, ustvarjena z UI, morda ni pravilna.">
            <a:extLst>
              <a:ext uri="{FF2B5EF4-FFF2-40B4-BE49-F238E27FC236}">
                <a16:creationId xmlns:a16="http://schemas.microsoft.com/office/drawing/2014/main" id="{A6BC7F73-7F4B-97B3-AD65-030FB7BB9F63}"/>
              </a:ext>
            </a:extLst>
          </p:cNvPr>
          <p:cNvPicPr>
            <a:picLocks noChangeAspect="1"/>
          </p:cNvPicPr>
          <p:nvPr/>
        </p:nvPicPr>
        <p:blipFill>
          <a:blip r:embed="rId7"/>
          <a:stretch>
            <a:fillRect/>
          </a:stretch>
        </p:blipFill>
        <p:spPr>
          <a:xfrm>
            <a:off x="-3805" y="1524450"/>
            <a:ext cx="3843484" cy="2428162"/>
          </a:xfrm>
          <a:prstGeom prst="rect">
            <a:avLst/>
          </a:prstGeom>
        </p:spPr>
      </p:pic>
      <p:pic>
        <p:nvPicPr>
          <p:cNvPr id="7" name="Slika 6" descr="Slika, ki vsebuje besede besedilo, človeški obraz, posnetek zaslona, oseba&#10;&#10;Vsebina, ustvarjena z UI, morda ni pravilna.">
            <a:extLst>
              <a:ext uri="{FF2B5EF4-FFF2-40B4-BE49-F238E27FC236}">
                <a16:creationId xmlns:a16="http://schemas.microsoft.com/office/drawing/2014/main" id="{B622DC28-342B-2DC5-5D33-6F9023086ADD}"/>
              </a:ext>
            </a:extLst>
          </p:cNvPr>
          <p:cNvPicPr>
            <a:picLocks noChangeAspect="1"/>
          </p:cNvPicPr>
          <p:nvPr/>
        </p:nvPicPr>
        <p:blipFill>
          <a:blip r:embed="rId8"/>
          <a:stretch>
            <a:fillRect/>
          </a:stretch>
        </p:blipFill>
        <p:spPr>
          <a:xfrm>
            <a:off x="4095540" y="3993077"/>
            <a:ext cx="4012361" cy="2241579"/>
          </a:xfrm>
          <a:prstGeom prst="rect">
            <a:avLst/>
          </a:prstGeom>
        </p:spPr>
      </p:pic>
      <p:pic>
        <p:nvPicPr>
          <p:cNvPr id="8" name="Slika 7" descr="Slika, ki vsebuje besede oblačila, oseba, človeški obraz, fant&#10;&#10;Vsebina, ustvarjena z UI, morda ni pravilna.">
            <a:extLst>
              <a:ext uri="{FF2B5EF4-FFF2-40B4-BE49-F238E27FC236}">
                <a16:creationId xmlns:a16="http://schemas.microsoft.com/office/drawing/2014/main" id="{A8070DC6-F5A6-7F85-8290-0756822B295F}"/>
              </a:ext>
            </a:extLst>
          </p:cNvPr>
          <p:cNvPicPr>
            <a:picLocks noChangeAspect="1"/>
          </p:cNvPicPr>
          <p:nvPr/>
        </p:nvPicPr>
        <p:blipFill>
          <a:blip r:embed="rId9"/>
          <a:stretch>
            <a:fillRect/>
          </a:stretch>
        </p:blipFill>
        <p:spPr>
          <a:xfrm>
            <a:off x="4034804" y="1496045"/>
            <a:ext cx="4111350" cy="2419213"/>
          </a:xfrm>
          <a:prstGeom prst="rect">
            <a:avLst/>
          </a:prstGeom>
        </p:spPr>
      </p:pic>
      <p:pic>
        <p:nvPicPr>
          <p:cNvPr id="9" name="Slika 8" descr="Slika, ki vsebuje besede človeški obraz, oseba, besedilo, oblačila&#10;&#10;Vsebina, ustvarjena z UI, morda ni pravilna.">
            <a:extLst>
              <a:ext uri="{FF2B5EF4-FFF2-40B4-BE49-F238E27FC236}">
                <a16:creationId xmlns:a16="http://schemas.microsoft.com/office/drawing/2014/main" id="{027058C1-E192-56CC-96E0-21C5571B96CC}"/>
              </a:ext>
            </a:extLst>
          </p:cNvPr>
          <p:cNvPicPr>
            <a:picLocks noChangeAspect="1"/>
          </p:cNvPicPr>
          <p:nvPr/>
        </p:nvPicPr>
        <p:blipFill>
          <a:blip r:embed="rId10"/>
          <a:srcRect r="198" b="3502"/>
          <a:stretch>
            <a:fillRect/>
          </a:stretch>
        </p:blipFill>
        <p:spPr>
          <a:xfrm>
            <a:off x="8267217" y="1520892"/>
            <a:ext cx="3919878" cy="2429569"/>
          </a:xfrm>
          <a:prstGeom prst="rect">
            <a:avLst/>
          </a:prstGeom>
        </p:spPr>
      </p:pic>
      <p:pic>
        <p:nvPicPr>
          <p:cNvPr id="10" name="Slika 9" descr="Slika, ki vsebuje besede človeški obraz, oseba, besedilo, posnetek zaslona&#10;&#10;Vsebina, ustvarjena z UI, morda ni pravilna.">
            <a:extLst>
              <a:ext uri="{FF2B5EF4-FFF2-40B4-BE49-F238E27FC236}">
                <a16:creationId xmlns:a16="http://schemas.microsoft.com/office/drawing/2014/main" id="{15FF243D-4E3C-3C6B-446E-26A39B438E4F}"/>
              </a:ext>
            </a:extLst>
          </p:cNvPr>
          <p:cNvPicPr>
            <a:picLocks noChangeAspect="1"/>
          </p:cNvPicPr>
          <p:nvPr/>
        </p:nvPicPr>
        <p:blipFill>
          <a:blip r:embed="rId11"/>
          <a:stretch>
            <a:fillRect/>
          </a:stretch>
        </p:blipFill>
        <p:spPr>
          <a:xfrm>
            <a:off x="-1589" y="3820698"/>
            <a:ext cx="3847549" cy="2418109"/>
          </a:xfrm>
          <a:prstGeom prst="rect">
            <a:avLst/>
          </a:prstGeom>
        </p:spPr>
      </p:pic>
      <p:pic>
        <p:nvPicPr>
          <p:cNvPr id="11" name="Slika 10">
            <a:extLst>
              <a:ext uri="{FF2B5EF4-FFF2-40B4-BE49-F238E27FC236}">
                <a16:creationId xmlns:a16="http://schemas.microsoft.com/office/drawing/2014/main" id="{D6D4E559-532A-136B-BDC8-84D90960E5F3}"/>
              </a:ext>
            </a:extLst>
          </p:cNvPr>
          <p:cNvPicPr>
            <a:picLocks noChangeAspect="1"/>
          </p:cNvPicPr>
          <p:nvPr/>
        </p:nvPicPr>
        <p:blipFill>
          <a:blip r:embed="rId12"/>
          <a:stretch>
            <a:fillRect/>
          </a:stretch>
        </p:blipFill>
        <p:spPr>
          <a:xfrm>
            <a:off x="8335064" y="3982346"/>
            <a:ext cx="3793436" cy="2261568"/>
          </a:xfrm>
          <a:prstGeom prst="rect">
            <a:avLst/>
          </a:prstGeom>
        </p:spPr>
      </p:pic>
    </p:spTree>
    <p:extLst>
      <p:ext uri="{BB962C8B-B14F-4D97-AF65-F5344CB8AC3E}">
        <p14:creationId xmlns:p14="http://schemas.microsoft.com/office/powerpoint/2010/main" val="1855183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424C5-C272-A3F2-21BD-1A9ACFD45572}"/>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5F20BAF7-149E-2BEF-9342-4F363D851B11}"/>
              </a:ext>
            </a:extLst>
          </p:cNvPr>
          <p:cNvSpPr>
            <a:spLocks noGrp="1"/>
          </p:cNvSpPr>
          <p:nvPr>
            <p:ph type="title"/>
          </p:nvPr>
        </p:nvSpPr>
        <p:spPr>
          <a:xfrm>
            <a:off x="838200" y="903275"/>
            <a:ext cx="10515600" cy="1603931"/>
          </a:xfrm>
        </p:spPr>
        <p:txBody>
          <a:bodyPr>
            <a:normAutofit/>
          </a:bodyPr>
          <a:lstStyle/>
          <a:p>
            <a:r>
              <a:rPr lang="sl-SI" sz="4800" b="1" err="1">
                <a:solidFill>
                  <a:srgbClr val="CD0057"/>
                </a:solidFill>
                <a:latin typeface="Work Sans"/>
                <a:cs typeface="Sacramento"/>
              </a:rPr>
              <a:t>Case</a:t>
            </a:r>
            <a:r>
              <a:rPr lang="sl-SI" sz="4800" b="1">
                <a:solidFill>
                  <a:srgbClr val="CD0057"/>
                </a:solidFill>
                <a:latin typeface="Work Sans"/>
                <a:cs typeface="Sacramento"/>
              </a:rPr>
              <a:t> </a:t>
            </a:r>
            <a:r>
              <a:rPr lang="sl-SI" sz="4800" b="1" err="1">
                <a:solidFill>
                  <a:srgbClr val="CD0057"/>
                </a:solidFill>
                <a:latin typeface="Work Sans"/>
                <a:cs typeface="Sacramento"/>
              </a:rPr>
              <a:t>Study</a:t>
            </a:r>
            <a:r>
              <a:rPr lang="sl-SI" sz="4800" b="1">
                <a:solidFill>
                  <a:srgbClr val="CD0057"/>
                </a:solidFill>
                <a:latin typeface="Work Sans"/>
                <a:cs typeface="Sacramento"/>
              </a:rPr>
              <a:t> 2: </a:t>
            </a:r>
            <a:r>
              <a:rPr lang="sl-SI" sz="4800" b="1" err="1">
                <a:solidFill>
                  <a:srgbClr val="CD0057"/>
                </a:solidFill>
                <a:latin typeface="Work Sans"/>
                <a:cs typeface="Sacramento"/>
              </a:rPr>
              <a:t>Slovenia</a:t>
            </a:r>
            <a:endParaRPr lang="sl-SI" sz="4800" b="1">
              <a:solidFill>
                <a:srgbClr val="CD0057"/>
              </a:solidFill>
              <a:latin typeface="Work Sans"/>
              <a:cs typeface="Sacramento"/>
            </a:endParaRPr>
          </a:p>
        </p:txBody>
      </p:sp>
      <p:sp>
        <p:nvSpPr>
          <p:cNvPr id="3" name="Označba mesta vsebine 2">
            <a:extLst>
              <a:ext uri="{FF2B5EF4-FFF2-40B4-BE49-F238E27FC236}">
                <a16:creationId xmlns:a16="http://schemas.microsoft.com/office/drawing/2014/main" id="{7B0FE076-7F1E-C0F6-751F-A6C5608BE046}"/>
              </a:ext>
            </a:extLst>
          </p:cNvPr>
          <p:cNvSpPr>
            <a:spLocks noGrp="1"/>
          </p:cNvSpPr>
          <p:nvPr>
            <p:ph idx="1"/>
          </p:nvPr>
        </p:nvSpPr>
        <p:spPr>
          <a:xfrm>
            <a:off x="838200" y="2082883"/>
            <a:ext cx="10515600" cy="4195752"/>
          </a:xfrm>
        </p:spPr>
        <p:txBody>
          <a:bodyPr vert="horz" lIns="91440" tIns="45720" rIns="91440" bIns="45720" rtlCol="0" anchor="t">
            <a:noAutofit/>
          </a:bodyPr>
          <a:lstStyle/>
          <a:p>
            <a:pPr marL="0">
              <a:buNone/>
            </a:pPr>
            <a:r>
              <a:rPr lang="en-GB" sz="1900" dirty="0">
                <a:solidFill>
                  <a:srgbClr val="004286"/>
                </a:solidFill>
                <a:latin typeface="Work Sans"/>
                <a:ea typeface="Calibri"/>
              </a:rPr>
              <a:t>The teacher again stops the movie and asks them if they heard what he said what are the discharges of hydrogen buses and the children say that it is water. “In which form”? Do you know that the formula of the water is H2O?” Because children are constantly chatting a boy shouts in between: “Can you please be quiet!” “So which aggregate state is the water in?” “In the form of steam”, somebody says. […]</a:t>
            </a:r>
            <a:r>
              <a:rPr lang="sl-SI" sz="1900" dirty="0">
                <a:solidFill>
                  <a:srgbClr val="004286"/>
                </a:solidFill>
                <a:latin typeface="Work Sans"/>
                <a:ea typeface="Calibri"/>
              </a:rPr>
              <a:t> </a:t>
            </a:r>
            <a:r>
              <a:rPr lang="en-GB" sz="1900" dirty="0">
                <a:solidFill>
                  <a:srgbClr val="004286"/>
                </a:solidFill>
                <a:latin typeface="Work Sans"/>
                <a:ea typeface="Calibri"/>
              </a:rPr>
              <a:t>Then there is a movie frame showing bees on lavender. The teacher asks: “Which plant is this?” Children reply: “lavender”. The man in the movie explains that the plants are important for pollination – everything bees, birds, insects gains something from green areas in the city. […]  Later there is a boy in school who presents his activities in different actions. He talks that they discussed discrimination, how difficult it is to adjust to a new environment for migrants, who often travel through different countries without basic necessities, water for drink or cleaning clothes, bed, roof over the head. […] He talks about human rights and that it is not right that refugees don’t have any human rights.</a:t>
            </a:r>
            <a:endParaRPr lang="de-DE" sz="1900" dirty="0">
              <a:solidFill>
                <a:srgbClr val="004286"/>
              </a:solidFill>
              <a:latin typeface="Work Sans"/>
              <a:ea typeface="Calibri"/>
            </a:endParaRPr>
          </a:p>
          <a:p>
            <a:pPr marL="0" indent="0">
              <a:buNone/>
            </a:pPr>
            <a:endParaRPr lang="de-DE" sz="2300" dirty="0">
              <a:solidFill>
                <a:srgbClr val="004286"/>
              </a:solidFill>
              <a:latin typeface="Work Sans" pitchFamily="2" charset="77"/>
              <a:ea typeface="Red Hat Text Medium" panose="02010303040201060303" pitchFamily="2" charset="0"/>
              <a:cs typeface="Red Hat Text Medium" panose="02010303040201060303" pitchFamily="2" charset="0"/>
            </a:endParaRPr>
          </a:p>
          <a:p>
            <a:endParaRPr lang="sl-SI" sz="2300" dirty="0">
              <a:solidFill>
                <a:srgbClr val="004286"/>
              </a:solidFill>
              <a:latin typeface="Roboto Slab Bold"/>
              <a:cs typeface="Roboto Slab Bold"/>
            </a:endParaRPr>
          </a:p>
        </p:txBody>
      </p:sp>
      <p:pic>
        <p:nvPicPr>
          <p:cNvPr id="6" name="Immagine 5" descr="EN-Funded by the EU-POS 10cm.jpg">
            <a:extLst>
              <a:ext uri="{FF2B5EF4-FFF2-40B4-BE49-F238E27FC236}">
                <a16:creationId xmlns:a16="http://schemas.microsoft.com/office/drawing/2014/main" id="{DEE6D25B-05E1-0BE0-F1DF-55FC198A9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3398" y="6150122"/>
            <a:ext cx="2328334" cy="488517"/>
          </a:xfrm>
          <a:prstGeom prst="rect">
            <a:avLst/>
          </a:prstGeom>
        </p:spPr>
      </p:pic>
      <p:sp>
        <p:nvSpPr>
          <p:cNvPr id="12" name="Rettangolo 11">
            <a:extLst>
              <a:ext uri="{FF2B5EF4-FFF2-40B4-BE49-F238E27FC236}">
                <a16:creationId xmlns:a16="http://schemas.microsoft.com/office/drawing/2014/main" id="{7191253A-0F11-5F3F-F538-58067264B3D7}"/>
              </a:ext>
            </a:extLst>
          </p:cNvPr>
          <p:cNvSpPr/>
          <p:nvPr/>
        </p:nvSpPr>
        <p:spPr>
          <a:xfrm>
            <a:off x="4660900" y="1"/>
            <a:ext cx="2781300" cy="863600"/>
          </a:xfrm>
          <a:prstGeom prst="rect">
            <a:avLst/>
          </a:prstGeom>
          <a:solidFill>
            <a:srgbClr val="CD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beli logotip.eps">
            <a:extLst>
              <a:ext uri="{FF2B5EF4-FFF2-40B4-BE49-F238E27FC236}">
                <a16:creationId xmlns:a16="http://schemas.microsoft.com/office/drawing/2014/main" id="{D5A56CE2-CD27-C69D-8C97-5E99D0E49D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926" y="341834"/>
            <a:ext cx="2419790" cy="336527"/>
          </a:xfrm>
          <a:prstGeom prst="rect">
            <a:avLst/>
          </a:prstGeom>
        </p:spPr>
      </p:pic>
      <p:cxnSp>
        <p:nvCxnSpPr>
          <p:cNvPr id="14" name="Connettore 1 13">
            <a:extLst>
              <a:ext uri="{FF2B5EF4-FFF2-40B4-BE49-F238E27FC236}">
                <a16:creationId xmlns:a16="http://schemas.microsoft.com/office/drawing/2014/main" id="{914D2A65-E388-BD76-8F54-EA85049235BF}"/>
              </a:ext>
            </a:extLst>
          </p:cNvPr>
          <p:cNvCxnSpPr/>
          <p:nvPr/>
        </p:nvCxnSpPr>
        <p:spPr>
          <a:xfrm>
            <a:off x="524933" y="6457429"/>
            <a:ext cx="11125200" cy="0"/>
          </a:xfrm>
          <a:prstGeom prst="line">
            <a:avLst/>
          </a:prstGeom>
          <a:ln>
            <a:solidFill>
              <a:srgbClr val="004286"/>
            </a:solidFill>
          </a:ln>
        </p:spPr>
        <p:style>
          <a:lnRef idx="2">
            <a:schemeClr val="accent1"/>
          </a:lnRef>
          <a:fillRef idx="0">
            <a:schemeClr val="accent1"/>
          </a:fillRef>
          <a:effectRef idx="1">
            <a:schemeClr val="accent1"/>
          </a:effectRef>
          <a:fontRef idx="minor">
            <a:schemeClr val="tx1"/>
          </a:fontRef>
        </p:style>
      </p:cxnSp>
      <p:sp>
        <p:nvSpPr>
          <p:cNvPr id="15" name="Ovale 14">
            <a:extLst>
              <a:ext uri="{FF2B5EF4-FFF2-40B4-BE49-F238E27FC236}">
                <a16:creationId xmlns:a16="http://schemas.microsoft.com/office/drawing/2014/main" id="{F75997F0-92E1-AF91-A357-3C3E40B2B9DA}"/>
              </a:ext>
            </a:extLst>
          </p:cNvPr>
          <p:cNvSpPr/>
          <p:nvPr/>
        </p:nvSpPr>
        <p:spPr>
          <a:xfrm>
            <a:off x="499533" y="6002867"/>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F1289B34-0B46-F198-3A5E-48D5DDD416C2}"/>
              </a:ext>
            </a:extLst>
          </p:cNvPr>
          <p:cNvSpPr/>
          <p:nvPr/>
        </p:nvSpPr>
        <p:spPr>
          <a:xfrm>
            <a:off x="11616265" y="6011334"/>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Grafik 3">
            <a:extLst>
              <a:ext uri="{FF2B5EF4-FFF2-40B4-BE49-F238E27FC236}">
                <a16:creationId xmlns:a16="http://schemas.microsoft.com/office/drawing/2014/main" id="{177F891F-EA22-F49D-0B96-5E1133A9D3FB}"/>
              </a:ext>
            </a:extLst>
          </p:cNvPr>
          <p:cNvPicPr>
            <a:picLocks noChangeAspect="1"/>
          </p:cNvPicPr>
          <p:nvPr/>
        </p:nvPicPr>
        <p:blipFill>
          <a:blip r:embed="rId5"/>
          <a:srcRect/>
          <a:stretch>
            <a:fillRect/>
          </a:stretch>
        </p:blipFill>
        <p:spPr>
          <a:xfrm>
            <a:off x="361540" y="5291888"/>
            <a:ext cx="2204983" cy="2204983"/>
          </a:xfrm>
          <a:prstGeom prst="rect">
            <a:avLst/>
          </a:prstGeom>
        </p:spPr>
      </p:pic>
      <p:pic>
        <p:nvPicPr>
          <p:cNvPr id="5" name="Picture 2" descr="Spring School 2019">
            <a:extLst>
              <a:ext uri="{FF2B5EF4-FFF2-40B4-BE49-F238E27FC236}">
                <a16:creationId xmlns:a16="http://schemas.microsoft.com/office/drawing/2014/main" id="{61B2329D-9877-2ACC-3C94-C44EB6003D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3754" y="6032474"/>
            <a:ext cx="1267968" cy="77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762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E3912-AED1-31CD-5291-0CE7C758D208}"/>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18AC43C3-C5EC-52F2-0431-822A6597C1AF}"/>
              </a:ext>
            </a:extLst>
          </p:cNvPr>
          <p:cNvSpPr>
            <a:spLocks noGrp="1"/>
          </p:cNvSpPr>
          <p:nvPr>
            <p:ph type="title"/>
          </p:nvPr>
        </p:nvSpPr>
        <p:spPr>
          <a:xfrm>
            <a:off x="838200" y="903275"/>
            <a:ext cx="10515600" cy="1603931"/>
          </a:xfrm>
        </p:spPr>
        <p:txBody>
          <a:bodyPr>
            <a:normAutofit/>
          </a:bodyPr>
          <a:lstStyle/>
          <a:p>
            <a:r>
              <a:rPr lang="sl-SI" sz="4800" b="1" err="1">
                <a:solidFill>
                  <a:srgbClr val="CD0057"/>
                </a:solidFill>
                <a:latin typeface="Work Sans"/>
                <a:cs typeface="Sacramento"/>
              </a:rPr>
              <a:t>Case</a:t>
            </a:r>
            <a:r>
              <a:rPr lang="sl-SI" sz="4800" b="1">
                <a:solidFill>
                  <a:srgbClr val="CD0057"/>
                </a:solidFill>
                <a:latin typeface="Work Sans"/>
                <a:cs typeface="Sacramento"/>
              </a:rPr>
              <a:t> </a:t>
            </a:r>
            <a:r>
              <a:rPr lang="sl-SI" sz="4800" b="1" err="1">
                <a:solidFill>
                  <a:srgbClr val="CD0057"/>
                </a:solidFill>
                <a:latin typeface="Work Sans"/>
                <a:cs typeface="Sacramento"/>
              </a:rPr>
              <a:t>Study</a:t>
            </a:r>
            <a:r>
              <a:rPr lang="sl-SI" sz="4800" b="1">
                <a:solidFill>
                  <a:srgbClr val="CD0057"/>
                </a:solidFill>
                <a:latin typeface="Work Sans"/>
                <a:cs typeface="Sacramento"/>
              </a:rPr>
              <a:t> 2: </a:t>
            </a:r>
            <a:r>
              <a:rPr lang="sl-SI" sz="4800" b="1" err="1">
                <a:solidFill>
                  <a:srgbClr val="CD0057"/>
                </a:solidFill>
                <a:latin typeface="Work Sans"/>
                <a:cs typeface="Sacramento"/>
              </a:rPr>
              <a:t>Slovenia</a:t>
            </a:r>
            <a:endParaRPr lang="sl-SI" sz="4800" b="1">
              <a:solidFill>
                <a:srgbClr val="CD0057"/>
              </a:solidFill>
              <a:latin typeface="Work Sans"/>
              <a:cs typeface="Sacramento"/>
            </a:endParaRPr>
          </a:p>
        </p:txBody>
      </p:sp>
      <p:sp>
        <p:nvSpPr>
          <p:cNvPr id="3" name="Označba mesta vsebine 2">
            <a:extLst>
              <a:ext uri="{FF2B5EF4-FFF2-40B4-BE49-F238E27FC236}">
                <a16:creationId xmlns:a16="http://schemas.microsoft.com/office/drawing/2014/main" id="{0127309D-16A0-2DB3-93FE-B4B28D7EB73F}"/>
              </a:ext>
            </a:extLst>
          </p:cNvPr>
          <p:cNvSpPr>
            <a:spLocks noGrp="1"/>
          </p:cNvSpPr>
          <p:nvPr>
            <p:ph idx="1"/>
          </p:nvPr>
        </p:nvSpPr>
        <p:spPr>
          <a:xfrm>
            <a:off x="838200" y="2082883"/>
            <a:ext cx="10515600" cy="4195752"/>
          </a:xfrm>
        </p:spPr>
        <p:txBody>
          <a:bodyPr vert="horz" lIns="91440" tIns="45720" rIns="91440" bIns="45720" rtlCol="0" anchor="t">
            <a:noAutofit/>
          </a:bodyPr>
          <a:lstStyle/>
          <a:p>
            <a:pPr marL="0">
              <a:buNone/>
            </a:pPr>
            <a:r>
              <a:rPr lang="en-GB" sz="1900" dirty="0">
                <a:solidFill>
                  <a:srgbClr val="004286"/>
                </a:solidFill>
                <a:latin typeface="Work Sans"/>
                <a:ea typeface="Calibri"/>
              </a:rPr>
              <a:t>The story that follows is presented by a Somalian man who moved to Slovenia and is now a translator for the asylum seekers. One of the boy shouts: “Look, it’s Aleksej” (This is their schoolmate). Since the teacher did not react Boy1 said: “Teacher, Boy2 said that this dark-skinned guy is Aleksej!” I was watching if teacher would take this opportunity to discuss the issue of stereotypes, inequalities, discrimination or any topic related to the multiculturality, but she did not […]  The Somalian man continues and explains that he is collaborating with HUMANITAS, a society that offers workshops on global learning, raising awareness about migration among teachers and students.</a:t>
            </a:r>
            <a:endParaRPr lang="sl-SI" sz="1900" dirty="0">
              <a:solidFill>
                <a:srgbClr val="004286"/>
              </a:solidFill>
              <a:latin typeface="Work Sans"/>
              <a:ea typeface="Calibri"/>
            </a:endParaRPr>
          </a:p>
          <a:p>
            <a:pPr>
              <a:buNone/>
            </a:pPr>
            <a:endParaRPr lang="en-GB" sz="2000">
              <a:solidFill>
                <a:srgbClr val="004286"/>
              </a:solidFill>
              <a:latin typeface="Aptos"/>
              <a:ea typeface="Calibri"/>
              <a:cs typeface="Calibri"/>
            </a:endParaRPr>
          </a:p>
          <a:p>
            <a:pPr marL="0" indent="0">
              <a:buNone/>
            </a:pPr>
            <a:r>
              <a:rPr lang="en-GB" sz="2300" noProof="0" dirty="0">
                <a:solidFill>
                  <a:srgbClr val="004286"/>
                </a:solidFill>
                <a:latin typeface="Work Sans"/>
                <a:ea typeface="Calibri"/>
                <a:cs typeface="Calibri"/>
              </a:rPr>
              <a:t>First analysis: Limited focus on discrimination, no preparatory pedagogical framing - Missed opportunity for deeper engagement with social power relations</a:t>
            </a:r>
            <a:endParaRPr lang="en-GB" noProof="0" dirty="0"/>
          </a:p>
          <a:p>
            <a:pPr>
              <a:buNone/>
            </a:pPr>
            <a:endParaRPr lang="en-GB" sz="2000">
              <a:solidFill>
                <a:srgbClr val="004286"/>
              </a:solidFill>
              <a:latin typeface="Aptos"/>
              <a:ea typeface="Calibri"/>
              <a:cs typeface="Calibri"/>
            </a:endParaRPr>
          </a:p>
          <a:p>
            <a:pPr marL="0" indent="0">
              <a:buNone/>
            </a:pPr>
            <a:endParaRPr lang="de-DE" sz="2300">
              <a:solidFill>
                <a:srgbClr val="004286"/>
              </a:solidFill>
              <a:latin typeface="Work Sans" pitchFamily="2" charset="77"/>
              <a:ea typeface="Red Hat Text Medium" panose="02010303040201060303" pitchFamily="2" charset="0"/>
              <a:cs typeface="Red Hat Text Medium" panose="02010303040201060303" pitchFamily="2" charset="0"/>
            </a:endParaRPr>
          </a:p>
          <a:p>
            <a:endParaRPr lang="sl-SI" sz="2300">
              <a:solidFill>
                <a:srgbClr val="004286"/>
              </a:solidFill>
              <a:latin typeface="Roboto Slab Bold"/>
              <a:cs typeface="Roboto Slab Bold"/>
            </a:endParaRPr>
          </a:p>
        </p:txBody>
      </p:sp>
      <p:pic>
        <p:nvPicPr>
          <p:cNvPr id="6" name="Immagine 5" descr="EN-Funded by the EU-POS 10cm.jpg">
            <a:extLst>
              <a:ext uri="{FF2B5EF4-FFF2-40B4-BE49-F238E27FC236}">
                <a16:creationId xmlns:a16="http://schemas.microsoft.com/office/drawing/2014/main" id="{BA7D1162-13E4-1E98-9554-FF8056954C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3398" y="6150122"/>
            <a:ext cx="2328334" cy="488517"/>
          </a:xfrm>
          <a:prstGeom prst="rect">
            <a:avLst/>
          </a:prstGeom>
        </p:spPr>
      </p:pic>
      <p:sp>
        <p:nvSpPr>
          <p:cNvPr id="12" name="Rettangolo 11">
            <a:extLst>
              <a:ext uri="{FF2B5EF4-FFF2-40B4-BE49-F238E27FC236}">
                <a16:creationId xmlns:a16="http://schemas.microsoft.com/office/drawing/2014/main" id="{358322A4-7AE9-F8F6-6C2F-D1B77A083E7B}"/>
              </a:ext>
            </a:extLst>
          </p:cNvPr>
          <p:cNvSpPr/>
          <p:nvPr/>
        </p:nvSpPr>
        <p:spPr>
          <a:xfrm>
            <a:off x="4660900" y="1"/>
            <a:ext cx="2781300" cy="863600"/>
          </a:xfrm>
          <a:prstGeom prst="rect">
            <a:avLst/>
          </a:prstGeom>
          <a:solidFill>
            <a:srgbClr val="CD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beli logotip.eps">
            <a:extLst>
              <a:ext uri="{FF2B5EF4-FFF2-40B4-BE49-F238E27FC236}">
                <a16:creationId xmlns:a16="http://schemas.microsoft.com/office/drawing/2014/main" id="{DE19F96C-0BD8-A7B5-8863-9A36BD4F4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926" y="341834"/>
            <a:ext cx="2419790" cy="336527"/>
          </a:xfrm>
          <a:prstGeom prst="rect">
            <a:avLst/>
          </a:prstGeom>
        </p:spPr>
      </p:pic>
      <p:cxnSp>
        <p:nvCxnSpPr>
          <p:cNvPr id="14" name="Connettore 1 13">
            <a:extLst>
              <a:ext uri="{FF2B5EF4-FFF2-40B4-BE49-F238E27FC236}">
                <a16:creationId xmlns:a16="http://schemas.microsoft.com/office/drawing/2014/main" id="{E01B84B7-DA72-AB14-206D-D040F90239F5}"/>
              </a:ext>
            </a:extLst>
          </p:cNvPr>
          <p:cNvCxnSpPr/>
          <p:nvPr/>
        </p:nvCxnSpPr>
        <p:spPr>
          <a:xfrm>
            <a:off x="533400" y="6002867"/>
            <a:ext cx="11125200" cy="0"/>
          </a:xfrm>
          <a:prstGeom prst="line">
            <a:avLst/>
          </a:prstGeom>
          <a:ln>
            <a:solidFill>
              <a:srgbClr val="004286"/>
            </a:solidFill>
          </a:ln>
        </p:spPr>
        <p:style>
          <a:lnRef idx="2">
            <a:schemeClr val="accent1"/>
          </a:lnRef>
          <a:fillRef idx="0">
            <a:schemeClr val="accent1"/>
          </a:fillRef>
          <a:effectRef idx="1">
            <a:schemeClr val="accent1"/>
          </a:effectRef>
          <a:fontRef idx="minor">
            <a:schemeClr val="tx1"/>
          </a:fontRef>
        </p:style>
      </p:cxnSp>
      <p:sp>
        <p:nvSpPr>
          <p:cNvPr id="15" name="Ovale 14">
            <a:extLst>
              <a:ext uri="{FF2B5EF4-FFF2-40B4-BE49-F238E27FC236}">
                <a16:creationId xmlns:a16="http://schemas.microsoft.com/office/drawing/2014/main" id="{1A46E44D-1CD2-85D4-6D95-FB33D6057DDF}"/>
              </a:ext>
            </a:extLst>
          </p:cNvPr>
          <p:cNvSpPr/>
          <p:nvPr/>
        </p:nvSpPr>
        <p:spPr>
          <a:xfrm>
            <a:off x="499533" y="6002867"/>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ACBB2865-6AF7-1F9A-F906-EC97A92C370B}"/>
              </a:ext>
            </a:extLst>
          </p:cNvPr>
          <p:cNvSpPr/>
          <p:nvPr/>
        </p:nvSpPr>
        <p:spPr>
          <a:xfrm>
            <a:off x="11616265" y="6011334"/>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Grafik 3">
            <a:extLst>
              <a:ext uri="{FF2B5EF4-FFF2-40B4-BE49-F238E27FC236}">
                <a16:creationId xmlns:a16="http://schemas.microsoft.com/office/drawing/2014/main" id="{0F311DCD-3C33-EA78-BAB6-1A3470321C8B}"/>
              </a:ext>
            </a:extLst>
          </p:cNvPr>
          <p:cNvPicPr>
            <a:picLocks noChangeAspect="1"/>
          </p:cNvPicPr>
          <p:nvPr/>
        </p:nvPicPr>
        <p:blipFill>
          <a:blip r:embed="rId5"/>
          <a:srcRect/>
          <a:stretch>
            <a:fillRect/>
          </a:stretch>
        </p:blipFill>
        <p:spPr>
          <a:xfrm>
            <a:off x="361540" y="5291888"/>
            <a:ext cx="2204983" cy="2204983"/>
          </a:xfrm>
          <a:prstGeom prst="rect">
            <a:avLst/>
          </a:prstGeom>
        </p:spPr>
      </p:pic>
      <p:pic>
        <p:nvPicPr>
          <p:cNvPr id="5" name="Picture 2" descr="Spring School 2019">
            <a:extLst>
              <a:ext uri="{FF2B5EF4-FFF2-40B4-BE49-F238E27FC236}">
                <a16:creationId xmlns:a16="http://schemas.microsoft.com/office/drawing/2014/main" id="{9A962D4B-4D6C-19C2-2352-4BAA4FBFE5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3754" y="6032474"/>
            <a:ext cx="1267968" cy="77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88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6AE9A46-5B68-A9FB-230A-5301D9EC6F7D}"/>
              </a:ext>
            </a:extLst>
          </p:cNvPr>
          <p:cNvSpPr>
            <a:spLocks noGrp="1"/>
          </p:cNvSpPr>
          <p:nvPr>
            <p:ph type="title"/>
          </p:nvPr>
        </p:nvSpPr>
        <p:spPr/>
        <p:txBody>
          <a:bodyPr>
            <a:normAutofit/>
          </a:bodyPr>
          <a:lstStyle/>
          <a:p>
            <a:r>
              <a:rPr lang="sl-SI" sz="4800" b="1" err="1">
                <a:solidFill>
                  <a:srgbClr val="CD0057"/>
                </a:solidFill>
                <a:latin typeface="Work Sans" pitchFamily="2" charset="0"/>
                <a:cs typeface="Sacramento"/>
              </a:rPr>
              <a:t>Conclusion</a:t>
            </a:r>
            <a:r>
              <a:rPr lang="sl-SI" sz="4800" b="1">
                <a:solidFill>
                  <a:srgbClr val="CD0057"/>
                </a:solidFill>
                <a:latin typeface="Work Sans" pitchFamily="2" charset="0"/>
                <a:cs typeface="Sacramento"/>
              </a:rPr>
              <a:t> </a:t>
            </a:r>
            <a:r>
              <a:rPr lang="sl-SI" sz="4800" b="1" err="1">
                <a:solidFill>
                  <a:srgbClr val="CD0057"/>
                </a:solidFill>
                <a:latin typeface="Work Sans" pitchFamily="2" charset="0"/>
                <a:cs typeface="Sacramento"/>
              </a:rPr>
              <a:t>and</a:t>
            </a:r>
            <a:r>
              <a:rPr lang="sl-SI" sz="4800" b="1">
                <a:solidFill>
                  <a:srgbClr val="CD0057"/>
                </a:solidFill>
                <a:latin typeface="Work Sans" pitchFamily="2" charset="0"/>
                <a:cs typeface="Sacramento"/>
              </a:rPr>
              <a:t> Outlook</a:t>
            </a:r>
          </a:p>
        </p:txBody>
      </p:sp>
      <p:sp>
        <p:nvSpPr>
          <p:cNvPr id="3" name="Označba mesta vsebine 2">
            <a:extLst>
              <a:ext uri="{FF2B5EF4-FFF2-40B4-BE49-F238E27FC236}">
                <a16:creationId xmlns:a16="http://schemas.microsoft.com/office/drawing/2014/main" id="{906F974C-8336-B3D3-FF9C-6D90B50077F8}"/>
              </a:ext>
            </a:extLst>
          </p:cNvPr>
          <p:cNvSpPr>
            <a:spLocks noGrp="1"/>
          </p:cNvSpPr>
          <p:nvPr>
            <p:ph type="body" idx="1"/>
          </p:nvPr>
        </p:nvSpPr>
        <p:spPr/>
        <p:txBody>
          <a:bodyPr vert="horz" lIns="91440" tIns="45720" rIns="91440" bIns="45720" rtlCol="0" anchor="t">
            <a:normAutofit/>
          </a:bodyPr>
          <a:lstStyle/>
          <a:p>
            <a:pPr marL="0" indent="0">
              <a:buNone/>
            </a:pPr>
            <a:endParaRPr lang="sl-SI" sz="2300">
              <a:solidFill>
                <a:srgbClr val="004286"/>
              </a:solidFill>
              <a:latin typeface="Work Sans" pitchFamily="2" charset="77"/>
              <a:cs typeface="Roboto Slab Bold"/>
            </a:endParaRPr>
          </a:p>
        </p:txBody>
      </p:sp>
      <p:pic>
        <p:nvPicPr>
          <p:cNvPr id="6" name="Immagine 5" descr="EN-Funded by the EU-POS 10c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3398" y="6150122"/>
            <a:ext cx="2328334" cy="488517"/>
          </a:xfrm>
          <a:prstGeom prst="rect">
            <a:avLst/>
          </a:prstGeom>
        </p:spPr>
      </p:pic>
      <p:sp>
        <p:nvSpPr>
          <p:cNvPr id="12" name="Rettangolo 11"/>
          <p:cNvSpPr/>
          <p:nvPr/>
        </p:nvSpPr>
        <p:spPr>
          <a:xfrm>
            <a:off x="4660900" y="1"/>
            <a:ext cx="2781300" cy="863600"/>
          </a:xfrm>
          <a:prstGeom prst="rect">
            <a:avLst/>
          </a:prstGeom>
          <a:solidFill>
            <a:srgbClr val="CD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beli logotip.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926" y="341834"/>
            <a:ext cx="2419790" cy="336527"/>
          </a:xfrm>
          <a:prstGeom prst="rect">
            <a:avLst/>
          </a:prstGeom>
        </p:spPr>
      </p:pic>
      <p:cxnSp>
        <p:nvCxnSpPr>
          <p:cNvPr id="14" name="Connettore 1 13"/>
          <p:cNvCxnSpPr/>
          <p:nvPr/>
        </p:nvCxnSpPr>
        <p:spPr>
          <a:xfrm>
            <a:off x="524933" y="6045200"/>
            <a:ext cx="11125200" cy="0"/>
          </a:xfrm>
          <a:prstGeom prst="line">
            <a:avLst/>
          </a:prstGeom>
          <a:ln>
            <a:solidFill>
              <a:srgbClr val="004286"/>
            </a:solidFill>
          </a:ln>
        </p:spPr>
        <p:style>
          <a:lnRef idx="2">
            <a:schemeClr val="accent1"/>
          </a:lnRef>
          <a:fillRef idx="0">
            <a:schemeClr val="accent1"/>
          </a:fillRef>
          <a:effectRef idx="1">
            <a:schemeClr val="accent1"/>
          </a:effectRef>
          <a:fontRef idx="minor">
            <a:schemeClr val="tx1"/>
          </a:fontRef>
        </p:style>
      </p:cxnSp>
      <p:sp>
        <p:nvSpPr>
          <p:cNvPr id="15" name="Ovale 14"/>
          <p:cNvSpPr/>
          <p:nvPr/>
        </p:nvSpPr>
        <p:spPr>
          <a:xfrm>
            <a:off x="499533" y="6002867"/>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Ovale 15"/>
          <p:cNvSpPr/>
          <p:nvPr/>
        </p:nvSpPr>
        <p:spPr>
          <a:xfrm>
            <a:off x="11616265" y="6011334"/>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Grafik 3">
            <a:extLst>
              <a:ext uri="{FF2B5EF4-FFF2-40B4-BE49-F238E27FC236}">
                <a16:creationId xmlns:a16="http://schemas.microsoft.com/office/drawing/2014/main" id="{247C93A1-A957-3FF6-3545-BEE323F06DAE}"/>
              </a:ext>
            </a:extLst>
          </p:cNvPr>
          <p:cNvPicPr>
            <a:picLocks noChangeAspect="1"/>
          </p:cNvPicPr>
          <p:nvPr/>
        </p:nvPicPr>
        <p:blipFill>
          <a:blip r:embed="rId5"/>
          <a:srcRect/>
          <a:stretch>
            <a:fillRect/>
          </a:stretch>
        </p:blipFill>
        <p:spPr>
          <a:xfrm>
            <a:off x="361540" y="5291888"/>
            <a:ext cx="2204983" cy="2204983"/>
          </a:xfrm>
          <a:prstGeom prst="rect">
            <a:avLst/>
          </a:prstGeom>
        </p:spPr>
      </p:pic>
      <p:pic>
        <p:nvPicPr>
          <p:cNvPr id="5" name="Picture 2" descr="Spring School 2019">
            <a:extLst>
              <a:ext uri="{FF2B5EF4-FFF2-40B4-BE49-F238E27FC236}">
                <a16:creationId xmlns:a16="http://schemas.microsoft.com/office/drawing/2014/main" id="{DB6A6D27-731C-38E9-3C80-A66CD95CBB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3754" y="6032474"/>
            <a:ext cx="1267968" cy="77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522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906F974C-8336-B3D3-FF9C-6D90B50077F8}"/>
              </a:ext>
            </a:extLst>
          </p:cNvPr>
          <p:cNvSpPr>
            <a:spLocks noGrp="1"/>
          </p:cNvSpPr>
          <p:nvPr>
            <p:ph idx="1"/>
          </p:nvPr>
        </p:nvSpPr>
        <p:spPr>
          <a:xfrm>
            <a:off x="1099457" y="1616913"/>
            <a:ext cx="4070100" cy="3596147"/>
          </a:xfrm>
        </p:spPr>
        <p:txBody>
          <a:bodyPr vert="horz" lIns="91440" tIns="45720" rIns="91440" bIns="45720" rtlCol="0" anchor="t">
            <a:normAutofit/>
          </a:bodyPr>
          <a:lstStyle/>
          <a:p>
            <a:pPr marL="0" indent="0">
              <a:buNone/>
            </a:pPr>
            <a:r>
              <a:rPr lang="en-US" sz="9600" b="1">
                <a:solidFill>
                  <a:srgbClr val="CD0057"/>
                </a:solidFill>
                <a:latin typeface="Work Sans" pitchFamily="2" charset="0"/>
                <a:cs typeface="Sacramento"/>
              </a:rPr>
              <a:t>Thank you!</a:t>
            </a:r>
            <a:endParaRPr lang="sl-SI" sz="8800">
              <a:solidFill>
                <a:srgbClr val="004286"/>
              </a:solidFill>
              <a:latin typeface="Work Sans" pitchFamily="2" charset="0"/>
              <a:cs typeface="Roboto Slab Bold"/>
            </a:endParaRPr>
          </a:p>
        </p:txBody>
      </p:sp>
      <p:pic>
        <p:nvPicPr>
          <p:cNvPr id="6" name="Immagine 5" descr="EN-Funded by the EU-POS 10c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3398" y="6150122"/>
            <a:ext cx="2328334" cy="488517"/>
          </a:xfrm>
          <a:prstGeom prst="rect">
            <a:avLst/>
          </a:prstGeom>
        </p:spPr>
      </p:pic>
      <p:sp>
        <p:nvSpPr>
          <p:cNvPr id="12" name="Rettangolo 11"/>
          <p:cNvSpPr/>
          <p:nvPr/>
        </p:nvSpPr>
        <p:spPr>
          <a:xfrm>
            <a:off x="4660900" y="1"/>
            <a:ext cx="2781300" cy="863600"/>
          </a:xfrm>
          <a:prstGeom prst="rect">
            <a:avLst/>
          </a:prstGeom>
          <a:solidFill>
            <a:srgbClr val="CD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beli logotip.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926" y="341834"/>
            <a:ext cx="2419790" cy="336527"/>
          </a:xfrm>
          <a:prstGeom prst="rect">
            <a:avLst/>
          </a:prstGeom>
        </p:spPr>
      </p:pic>
      <p:cxnSp>
        <p:nvCxnSpPr>
          <p:cNvPr id="14" name="Connettore 1 13"/>
          <p:cNvCxnSpPr/>
          <p:nvPr/>
        </p:nvCxnSpPr>
        <p:spPr>
          <a:xfrm>
            <a:off x="524933" y="6045200"/>
            <a:ext cx="11125200" cy="0"/>
          </a:xfrm>
          <a:prstGeom prst="line">
            <a:avLst/>
          </a:prstGeom>
          <a:ln>
            <a:solidFill>
              <a:srgbClr val="004286"/>
            </a:solidFill>
          </a:ln>
        </p:spPr>
        <p:style>
          <a:lnRef idx="2">
            <a:schemeClr val="accent1"/>
          </a:lnRef>
          <a:fillRef idx="0">
            <a:schemeClr val="accent1"/>
          </a:fillRef>
          <a:effectRef idx="1">
            <a:schemeClr val="accent1"/>
          </a:effectRef>
          <a:fontRef idx="minor">
            <a:schemeClr val="tx1"/>
          </a:fontRef>
        </p:style>
      </p:cxnSp>
      <p:sp>
        <p:nvSpPr>
          <p:cNvPr id="15" name="Ovale 14"/>
          <p:cNvSpPr/>
          <p:nvPr/>
        </p:nvSpPr>
        <p:spPr>
          <a:xfrm>
            <a:off x="499533" y="6002867"/>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Ovale 15"/>
          <p:cNvSpPr/>
          <p:nvPr/>
        </p:nvSpPr>
        <p:spPr>
          <a:xfrm>
            <a:off x="11616265" y="6011334"/>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 name="TextBox 3">
            <a:extLst>
              <a:ext uri="{FF2B5EF4-FFF2-40B4-BE49-F238E27FC236}">
                <a16:creationId xmlns:a16="http://schemas.microsoft.com/office/drawing/2014/main" id="{4529164C-E8D9-4BD6-97F0-7A10EFB199EF}"/>
              </a:ext>
            </a:extLst>
          </p:cNvPr>
          <p:cNvSpPr txBox="1"/>
          <p:nvPr/>
        </p:nvSpPr>
        <p:spPr>
          <a:xfrm>
            <a:off x="3362527" y="6200865"/>
            <a:ext cx="5466945" cy="861774"/>
          </a:xfrm>
          <a:prstGeom prst="rect">
            <a:avLst/>
          </a:prstGeom>
          <a:noFill/>
        </p:spPr>
        <p:txBody>
          <a:bodyPr wrap="square" lIns="91440" tIns="45720" rIns="91440" bIns="45720" rtlCol="0" anchor="t">
            <a:spAutoFit/>
          </a:bodyPr>
          <a:lstStyle/>
          <a:p>
            <a:pPr algn="just"/>
            <a:r>
              <a:rPr lang="en-GB" sz="1000" i="1" kern="100">
                <a:effectLst/>
                <a:latin typeface="Work Sans"/>
                <a:ea typeface="Calibri" panose="020F0502020204030204" pitchFamily="34" charset="0"/>
                <a:cs typeface="Times New Roman"/>
              </a:rPr>
              <a:t>Funded by the European Union. Views and opinions expressed are however those of the author(s) only and do not necessarily reflect those of the European Union or European Research Executive Agency (REA). Neither the European Union nor the granting authority can be held responsible for them.</a:t>
            </a:r>
            <a:endParaRPr lang="en-SI" sz="1000" kern="100">
              <a:effectLst/>
              <a:latin typeface="Work Sans"/>
              <a:ea typeface="Calibri" panose="020F0502020204030204" pitchFamily="34" charset="0"/>
              <a:cs typeface="Times New Roman"/>
            </a:endParaRPr>
          </a:p>
          <a:p>
            <a:pPr algn="just"/>
            <a:endParaRPr lang="en-SI" sz="1000"/>
          </a:p>
        </p:txBody>
      </p:sp>
      <p:pic>
        <p:nvPicPr>
          <p:cNvPr id="2" name="Grafik 1">
            <a:extLst>
              <a:ext uri="{FF2B5EF4-FFF2-40B4-BE49-F238E27FC236}">
                <a16:creationId xmlns:a16="http://schemas.microsoft.com/office/drawing/2014/main" id="{6BD750B6-4012-7E4F-DF83-AEA250B2219A}"/>
              </a:ext>
            </a:extLst>
          </p:cNvPr>
          <p:cNvPicPr>
            <a:picLocks noChangeAspect="1"/>
          </p:cNvPicPr>
          <p:nvPr/>
        </p:nvPicPr>
        <p:blipFill>
          <a:blip r:embed="rId4"/>
          <a:srcRect/>
          <a:stretch>
            <a:fillRect/>
          </a:stretch>
        </p:blipFill>
        <p:spPr>
          <a:xfrm>
            <a:off x="361540" y="5291888"/>
            <a:ext cx="2204983" cy="2204983"/>
          </a:xfrm>
          <a:prstGeom prst="rect">
            <a:avLst/>
          </a:prstGeom>
        </p:spPr>
      </p:pic>
      <p:pic>
        <p:nvPicPr>
          <p:cNvPr id="7" name="Grafik 6">
            <a:extLst>
              <a:ext uri="{FF2B5EF4-FFF2-40B4-BE49-F238E27FC236}">
                <a16:creationId xmlns:a16="http://schemas.microsoft.com/office/drawing/2014/main" id="{52B22E12-E776-7CF3-18E9-0FD1B3606DFE}"/>
              </a:ext>
            </a:extLst>
          </p:cNvPr>
          <p:cNvPicPr>
            <a:picLocks noChangeAspect="1"/>
          </p:cNvPicPr>
          <p:nvPr/>
        </p:nvPicPr>
        <p:blipFill>
          <a:blip r:embed="rId5"/>
          <a:stretch>
            <a:fillRect/>
          </a:stretch>
        </p:blipFill>
        <p:spPr>
          <a:xfrm>
            <a:off x="4200729" y="4213136"/>
            <a:ext cx="1676400" cy="1676400"/>
          </a:xfrm>
          <a:prstGeom prst="rect">
            <a:avLst/>
          </a:prstGeom>
        </p:spPr>
      </p:pic>
      <p:sp>
        <p:nvSpPr>
          <p:cNvPr id="8" name="Textfeld 7">
            <a:extLst>
              <a:ext uri="{FF2B5EF4-FFF2-40B4-BE49-F238E27FC236}">
                <a16:creationId xmlns:a16="http://schemas.microsoft.com/office/drawing/2014/main" id="{BE6DAEC3-F2A2-5527-4ECD-7FE76D1D6D84}"/>
              </a:ext>
            </a:extLst>
          </p:cNvPr>
          <p:cNvSpPr txBox="1"/>
          <p:nvPr/>
        </p:nvSpPr>
        <p:spPr>
          <a:xfrm>
            <a:off x="5730358" y="5138218"/>
            <a:ext cx="3423683" cy="646331"/>
          </a:xfrm>
          <a:prstGeom prst="rect">
            <a:avLst/>
          </a:prstGeom>
          <a:noFill/>
        </p:spPr>
        <p:txBody>
          <a:bodyPr wrap="square" rtlCol="0">
            <a:spAutoFit/>
          </a:bodyPr>
          <a:lstStyle/>
          <a:p>
            <a:r>
              <a:rPr lang="en-GB">
                <a:latin typeface="Work Sans" pitchFamily="2" charset="77"/>
              </a:rPr>
              <a:t>Visit us on: https://</a:t>
            </a:r>
            <a:r>
              <a:rPr lang="en-GB" err="1">
                <a:latin typeface="Work Sans" pitchFamily="2" charset="77"/>
              </a:rPr>
              <a:t>www.expectart.eu</a:t>
            </a:r>
            <a:endParaRPr lang="en-GB">
              <a:latin typeface="Work Sans" pitchFamily="2" charset="77"/>
            </a:endParaRPr>
          </a:p>
        </p:txBody>
      </p:sp>
      <p:pic>
        <p:nvPicPr>
          <p:cNvPr id="9" name="Grafik 8">
            <a:extLst>
              <a:ext uri="{FF2B5EF4-FFF2-40B4-BE49-F238E27FC236}">
                <a16:creationId xmlns:a16="http://schemas.microsoft.com/office/drawing/2014/main" id="{72432D34-3AD7-2F38-298C-F0395FC75726}"/>
              </a:ext>
            </a:extLst>
          </p:cNvPr>
          <p:cNvPicPr>
            <a:picLocks noChangeAspect="1"/>
          </p:cNvPicPr>
          <p:nvPr/>
        </p:nvPicPr>
        <p:blipFill>
          <a:blip r:embed="rId6"/>
          <a:stretch>
            <a:fillRect/>
          </a:stretch>
        </p:blipFill>
        <p:spPr>
          <a:xfrm>
            <a:off x="6031715" y="1062064"/>
            <a:ext cx="5584550" cy="3490344"/>
          </a:xfrm>
          <a:prstGeom prst="rect">
            <a:avLst/>
          </a:prstGeom>
        </p:spPr>
      </p:pic>
    </p:spTree>
    <p:extLst>
      <p:ext uri="{BB962C8B-B14F-4D97-AF65-F5344CB8AC3E}">
        <p14:creationId xmlns:p14="http://schemas.microsoft.com/office/powerpoint/2010/main" val="1146319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6AE9A46-5B68-A9FB-230A-5301D9EC6F7D}"/>
              </a:ext>
            </a:extLst>
          </p:cNvPr>
          <p:cNvSpPr>
            <a:spLocks noGrp="1"/>
          </p:cNvSpPr>
          <p:nvPr>
            <p:ph type="title"/>
          </p:nvPr>
        </p:nvSpPr>
        <p:spPr/>
        <p:txBody>
          <a:bodyPr>
            <a:normAutofit/>
          </a:bodyPr>
          <a:lstStyle/>
          <a:p>
            <a:r>
              <a:rPr lang="sl-SI" sz="4800" b="1">
                <a:solidFill>
                  <a:srgbClr val="CD0057"/>
                </a:solidFill>
                <a:latin typeface="Work Sans" pitchFamily="2" charset="0"/>
                <a:cs typeface="Sacramento"/>
              </a:rPr>
              <a:t>Discussion</a:t>
            </a:r>
          </a:p>
        </p:txBody>
      </p:sp>
      <p:sp>
        <p:nvSpPr>
          <p:cNvPr id="3" name="Označba mesta vsebine 2">
            <a:extLst>
              <a:ext uri="{FF2B5EF4-FFF2-40B4-BE49-F238E27FC236}">
                <a16:creationId xmlns:a16="http://schemas.microsoft.com/office/drawing/2014/main" id="{906F974C-8336-B3D3-FF9C-6D90B50077F8}"/>
              </a:ext>
            </a:extLst>
          </p:cNvPr>
          <p:cNvSpPr>
            <a:spLocks noGrp="1"/>
          </p:cNvSpPr>
          <p:nvPr>
            <p:ph type="body" idx="1"/>
          </p:nvPr>
        </p:nvSpPr>
        <p:spPr/>
        <p:txBody>
          <a:bodyPr vert="horz" lIns="91440" tIns="45720" rIns="91440" bIns="45720" rtlCol="0" anchor="t">
            <a:normAutofit/>
          </a:bodyPr>
          <a:lstStyle/>
          <a:p>
            <a:pPr marL="0" indent="0">
              <a:buNone/>
            </a:pPr>
            <a:endParaRPr lang="sl-SI" sz="2300">
              <a:solidFill>
                <a:srgbClr val="004286"/>
              </a:solidFill>
              <a:latin typeface="Work Sans" pitchFamily="2" charset="77"/>
              <a:cs typeface="Roboto Slab Bold"/>
            </a:endParaRPr>
          </a:p>
        </p:txBody>
      </p:sp>
      <p:pic>
        <p:nvPicPr>
          <p:cNvPr id="6" name="Immagine 5" descr="EN-Funded by the EU-POS 10c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3398" y="6150122"/>
            <a:ext cx="2328334" cy="488517"/>
          </a:xfrm>
          <a:prstGeom prst="rect">
            <a:avLst/>
          </a:prstGeom>
        </p:spPr>
      </p:pic>
      <p:sp>
        <p:nvSpPr>
          <p:cNvPr id="12" name="Rettangolo 11"/>
          <p:cNvSpPr/>
          <p:nvPr/>
        </p:nvSpPr>
        <p:spPr>
          <a:xfrm>
            <a:off x="4660900" y="1"/>
            <a:ext cx="2781300" cy="863600"/>
          </a:xfrm>
          <a:prstGeom prst="rect">
            <a:avLst/>
          </a:prstGeom>
          <a:solidFill>
            <a:srgbClr val="CD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beli logotip.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926" y="341834"/>
            <a:ext cx="2419790" cy="336527"/>
          </a:xfrm>
          <a:prstGeom prst="rect">
            <a:avLst/>
          </a:prstGeom>
        </p:spPr>
      </p:pic>
      <p:cxnSp>
        <p:nvCxnSpPr>
          <p:cNvPr id="14" name="Connettore 1 13"/>
          <p:cNvCxnSpPr/>
          <p:nvPr/>
        </p:nvCxnSpPr>
        <p:spPr>
          <a:xfrm>
            <a:off x="524933" y="6045200"/>
            <a:ext cx="11125200" cy="0"/>
          </a:xfrm>
          <a:prstGeom prst="line">
            <a:avLst/>
          </a:prstGeom>
          <a:ln>
            <a:solidFill>
              <a:srgbClr val="004286"/>
            </a:solidFill>
          </a:ln>
        </p:spPr>
        <p:style>
          <a:lnRef idx="2">
            <a:schemeClr val="accent1"/>
          </a:lnRef>
          <a:fillRef idx="0">
            <a:schemeClr val="accent1"/>
          </a:fillRef>
          <a:effectRef idx="1">
            <a:schemeClr val="accent1"/>
          </a:effectRef>
          <a:fontRef idx="minor">
            <a:schemeClr val="tx1"/>
          </a:fontRef>
        </p:style>
      </p:cxnSp>
      <p:sp>
        <p:nvSpPr>
          <p:cNvPr id="15" name="Ovale 14"/>
          <p:cNvSpPr/>
          <p:nvPr/>
        </p:nvSpPr>
        <p:spPr>
          <a:xfrm>
            <a:off x="499533" y="6002867"/>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Ovale 15"/>
          <p:cNvSpPr/>
          <p:nvPr/>
        </p:nvSpPr>
        <p:spPr>
          <a:xfrm>
            <a:off x="11616265" y="6011334"/>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Grafik 3">
            <a:extLst>
              <a:ext uri="{FF2B5EF4-FFF2-40B4-BE49-F238E27FC236}">
                <a16:creationId xmlns:a16="http://schemas.microsoft.com/office/drawing/2014/main" id="{247C93A1-A957-3FF6-3545-BEE323F06DAE}"/>
              </a:ext>
            </a:extLst>
          </p:cNvPr>
          <p:cNvPicPr>
            <a:picLocks noChangeAspect="1"/>
          </p:cNvPicPr>
          <p:nvPr/>
        </p:nvPicPr>
        <p:blipFill>
          <a:blip r:embed="rId5"/>
          <a:srcRect/>
          <a:stretch>
            <a:fillRect/>
          </a:stretch>
        </p:blipFill>
        <p:spPr>
          <a:xfrm>
            <a:off x="361540" y="5291888"/>
            <a:ext cx="2204983" cy="2204983"/>
          </a:xfrm>
          <a:prstGeom prst="rect">
            <a:avLst/>
          </a:prstGeom>
        </p:spPr>
      </p:pic>
      <p:pic>
        <p:nvPicPr>
          <p:cNvPr id="5" name="Picture 2" descr="Spring School 2019">
            <a:extLst>
              <a:ext uri="{FF2B5EF4-FFF2-40B4-BE49-F238E27FC236}">
                <a16:creationId xmlns:a16="http://schemas.microsoft.com/office/drawing/2014/main" id="{722DC96B-1294-D1D1-296D-8E10FAEF66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3754" y="6032474"/>
            <a:ext cx="1267968" cy="77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337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6AE9A46-5B68-A9FB-230A-5301D9EC6F7D}"/>
              </a:ext>
            </a:extLst>
          </p:cNvPr>
          <p:cNvSpPr>
            <a:spLocks noGrp="1"/>
          </p:cNvSpPr>
          <p:nvPr>
            <p:ph type="title"/>
          </p:nvPr>
        </p:nvSpPr>
        <p:spPr>
          <a:xfrm>
            <a:off x="838200" y="903275"/>
            <a:ext cx="10515600" cy="1603931"/>
          </a:xfrm>
        </p:spPr>
        <p:txBody>
          <a:bodyPr>
            <a:normAutofit/>
          </a:bodyPr>
          <a:lstStyle/>
          <a:p>
            <a:r>
              <a:rPr lang="sl-SI" sz="4800" b="1">
                <a:solidFill>
                  <a:srgbClr val="CD0057"/>
                </a:solidFill>
                <a:latin typeface="Work Sans" pitchFamily="2" charset="0"/>
                <a:cs typeface="Sacramento"/>
              </a:rPr>
              <a:t>Literature</a:t>
            </a:r>
          </a:p>
        </p:txBody>
      </p:sp>
      <p:sp>
        <p:nvSpPr>
          <p:cNvPr id="3" name="Označba mesta vsebine 2">
            <a:extLst>
              <a:ext uri="{FF2B5EF4-FFF2-40B4-BE49-F238E27FC236}">
                <a16:creationId xmlns:a16="http://schemas.microsoft.com/office/drawing/2014/main" id="{906F974C-8336-B3D3-FF9C-6D90B50077F8}"/>
              </a:ext>
            </a:extLst>
          </p:cNvPr>
          <p:cNvSpPr>
            <a:spLocks noGrp="1"/>
          </p:cNvSpPr>
          <p:nvPr>
            <p:ph idx="1"/>
          </p:nvPr>
        </p:nvSpPr>
        <p:spPr>
          <a:xfrm>
            <a:off x="838200" y="2482620"/>
            <a:ext cx="10515600" cy="3596147"/>
          </a:xfrm>
        </p:spPr>
        <p:txBody>
          <a:bodyPr vert="horz" lIns="91440" tIns="45720" rIns="91440" bIns="45720" rtlCol="0" anchor="t">
            <a:normAutofit fontScale="55000" lnSpcReduction="20000"/>
          </a:bodyPr>
          <a:lstStyle/>
          <a:p>
            <a:pPr algn="just">
              <a:lnSpc>
                <a:spcPct val="107000"/>
              </a:lnSpc>
              <a:spcAft>
                <a:spcPts val="800"/>
              </a:spcAft>
              <a:buNone/>
            </a:pPr>
            <a:r>
              <a:rPr lang="en-GB" sz="2400" kern="100">
                <a:solidFill>
                  <a:srgbClr val="004286"/>
                </a:solidFill>
                <a:effectLst/>
                <a:latin typeface="Work Sans"/>
                <a:ea typeface="Red Hat Text Medium"/>
                <a:cs typeface="Red Hat Text Medium"/>
              </a:rPr>
              <a:t>Afeworki </a:t>
            </a:r>
            <a:r>
              <a:rPr lang="en-GB" sz="2400" kern="100" err="1">
                <a:solidFill>
                  <a:srgbClr val="004286"/>
                </a:solidFill>
                <a:effectLst/>
                <a:latin typeface="Work Sans"/>
                <a:ea typeface="Red Hat Text Medium"/>
                <a:cs typeface="Red Hat Text Medium"/>
              </a:rPr>
              <a:t>Abay</a:t>
            </a:r>
            <a:r>
              <a:rPr lang="en-GB" sz="2400" kern="100">
                <a:solidFill>
                  <a:srgbClr val="004286"/>
                </a:solidFill>
                <a:effectLst/>
                <a:latin typeface="Work Sans"/>
                <a:ea typeface="Red Hat Text Medium"/>
                <a:cs typeface="Red Hat Text Medium"/>
              </a:rPr>
              <a:t>, R., &amp; von Unger, H. (2024). Cultural humility in participatory research: Debunking the myth of „hard-to-reach“ groups. In R. Afeworki </a:t>
            </a:r>
            <a:r>
              <a:rPr lang="en-GB" sz="2400" kern="100" err="1">
                <a:solidFill>
                  <a:srgbClr val="004286"/>
                </a:solidFill>
                <a:effectLst/>
                <a:latin typeface="Work Sans"/>
                <a:ea typeface="Red Hat Text Medium"/>
                <a:cs typeface="Red Hat Text Medium"/>
              </a:rPr>
              <a:t>Abay</a:t>
            </a:r>
            <a:r>
              <a:rPr lang="en-GB" sz="2400" kern="100">
                <a:solidFill>
                  <a:srgbClr val="004286"/>
                </a:solidFill>
                <a:effectLst/>
                <a:latin typeface="Work Sans"/>
                <a:ea typeface="Red Hat Text Medium"/>
                <a:cs typeface="Red Hat Text Medium"/>
              </a:rPr>
              <a:t> &amp; K. </a:t>
            </a:r>
            <a:r>
              <a:rPr lang="en-GB" sz="2400" kern="100" err="1">
                <a:solidFill>
                  <a:srgbClr val="004286"/>
                </a:solidFill>
                <a:effectLst/>
                <a:latin typeface="Work Sans"/>
                <a:ea typeface="Red Hat Text Medium"/>
                <a:cs typeface="Red Hat Text Medium"/>
              </a:rPr>
              <a:t>Soldatić</a:t>
            </a:r>
            <a:r>
              <a:rPr lang="en-GB" sz="2400" kern="100">
                <a:solidFill>
                  <a:srgbClr val="004286"/>
                </a:solidFill>
                <a:effectLst/>
                <a:latin typeface="Work Sans"/>
                <a:ea typeface="Red Hat Text Medium"/>
                <a:cs typeface="Red Hat Text Medium"/>
              </a:rPr>
              <a:t> (Eds.), </a:t>
            </a:r>
            <a:r>
              <a:rPr lang="en-GB" sz="2400" i="1" kern="100">
                <a:solidFill>
                  <a:srgbClr val="004286"/>
                </a:solidFill>
                <a:effectLst/>
                <a:latin typeface="Work Sans"/>
                <a:ea typeface="Red Hat Text"/>
                <a:cs typeface="Red Hat Text"/>
              </a:rPr>
              <a:t>Intersectional Colonialities: Embodied Colonial Violence and Practices of Resistance at the Axis of Disability, Race, Indigeneity, Class, and Gender</a:t>
            </a:r>
            <a:r>
              <a:rPr lang="en-GB" sz="2400" kern="100">
                <a:solidFill>
                  <a:srgbClr val="004286"/>
                </a:solidFill>
                <a:effectLst/>
                <a:latin typeface="Work Sans"/>
                <a:ea typeface="Red Hat Text Medium"/>
                <a:cs typeface="Red Hat Text Medium"/>
              </a:rPr>
              <a:t>. Routledge. </a:t>
            </a:r>
            <a:r>
              <a:rPr lang="en-GB" sz="2400" u="sng" kern="100">
                <a:solidFill>
                  <a:srgbClr val="004286"/>
                </a:solidFill>
                <a:effectLst/>
                <a:latin typeface="Work Sans"/>
                <a:ea typeface="Red Hat Text Medium"/>
                <a:cs typeface="Red Hat Text Medium"/>
                <a:hlinkClick r:id="rId3">
                  <a:extLst>
                    <a:ext uri="{A12FA001-AC4F-418D-AE19-62706E023703}">
                      <ahyp:hlinkClr xmlns:ahyp="http://schemas.microsoft.com/office/drawing/2018/hyperlinkcolor" val="tx"/>
                    </a:ext>
                  </a:extLst>
                </a:hlinkClick>
              </a:rPr>
              <a:t>https://doi.org/10.4324/9781003280422</a:t>
            </a:r>
            <a:endParaRPr lang="de-DE" sz="2400" kern="100">
              <a:solidFill>
                <a:srgbClr val="004286"/>
              </a:solidFill>
              <a:effectLst/>
              <a:latin typeface="Work Sans"/>
              <a:ea typeface="Red Hat Text Medium"/>
              <a:cs typeface="Red Hat Text Medium"/>
            </a:endParaRPr>
          </a:p>
          <a:p>
            <a:pPr algn="just">
              <a:lnSpc>
                <a:spcPct val="107000"/>
              </a:lnSpc>
              <a:spcAft>
                <a:spcPts val="800"/>
              </a:spcAft>
              <a:buNone/>
            </a:pPr>
            <a:r>
              <a:rPr lang="en-GB" sz="2400" kern="100" err="1">
                <a:solidFill>
                  <a:srgbClr val="004286"/>
                </a:solidFill>
                <a:effectLst/>
                <a:latin typeface="Work Sans"/>
                <a:ea typeface="Red Hat Text Medium"/>
                <a:cs typeface="Red Hat Text Medium"/>
              </a:rPr>
              <a:t>Gallacher</a:t>
            </a:r>
            <a:r>
              <a:rPr lang="en-GB" sz="2400" kern="100">
                <a:solidFill>
                  <a:srgbClr val="004286"/>
                </a:solidFill>
                <a:effectLst/>
                <a:latin typeface="Work Sans"/>
                <a:ea typeface="Red Hat Text Medium"/>
                <a:cs typeface="Red Hat Text Medium"/>
              </a:rPr>
              <a:t>, L.-A., &amp; Gallagher, M. (2008). Methodological Immaturity in Childhood Research? Thinking through 'participatory methods'. </a:t>
            </a:r>
            <a:r>
              <a:rPr lang="en-GB" sz="2400" i="1" kern="100">
                <a:solidFill>
                  <a:srgbClr val="004286"/>
                </a:solidFill>
                <a:effectLst/>
                <a:latin typeface="Work Sans"/>
                <a:ea typeface="Red Hat Text"/>
                <a:cs typeface="Red Hat Text"/>
              </a:rPr>
              <a:t>Childhood, 15</a:t>
            </a:r>
            <a:r>
              <a:rPr lang="en-GB" sz="2400" kern="100">
                <a:solidFill>
                  <a:srgbClr val="004286"/>
                </a:solidFill>
                <a:effectLst/>
                <a:latin typeface="Work Sans"/>
                <a:ea typeface="Red Hat Text Medium"/>
                <a:cs typeface="Red Hat Text Medium"/>
              </a:rPr>
              <a:t>(4), 499–516. https://</a:t>
            </a:r>
            <a:r>
              <a:rPr lang="en-GB" sz="2400" kern="100" err="1">
                <a:solidFill>
                  <a:srgbClr val="004286"/>
                </a:solidFill>
                <a:effectLst/>
                <a:latin typeface="Work Sans"/>
                <a:ea typeface="Red Hat Text Medium"/>
                <a:cs typeface="Red Hat Text Medium"/>
              </a:rPr>
              <a:t>doi.org</a:t>
            </a:r>
            <a:r>
              <a:rPr lang="en-GB" sz="2400" kern="100">
                <a:solidFill>
                  <a:srgbClr val="004286"/>
                </a:solidFill>
                <a:effectLst/>
                <a:latin typeface="Work Sans"/>
                <a:ea typeface="Red Hat Text Medium"/>
                <a:cs typeface="Red Hat Text Medium"/>
              </a:rPr>
              <a:t>/10.1177/0907568208091672</a:t>
            </a:r>
            <a:endParaRPr lang="de-DE" sz="2400" kern="100">
              <a:solidFill>
                <a:srgbClr val="004286"/>
              </a:solidFill>
              <a:effectLst/>
              <a:latin typeface="Work Sans"/>
              <a:ea typeface="Red Hat Text Medium"/>
              <a:cs typeface="Red Hat Text Medium"/>
            </a:endParaRPr>
          </a:p>
          <a:p>
            <a:pPr algn="just">
              <a:lnSpc>
                <a:spcPct val="107000"/>
              </a:lnSpc>
              <a:spcAft>
                <a:spcPts val="800"/>
              </a:spcAft>
              <a:buNone/>
            </a:pPr>
            <a:r>
              <a:rPr lang="en-GB" sz="2400" kern="100" err="1">
                <a:solidFill>
                  <a:srgbClr val="004286"/>
                </a:solidFill>
                <a:latin typeface="Work Sans"/>
                <a:ea typeface="Red Hat Text Medium"/>
                <a:cs typeface="Red Hat Text Medium"/>
              </a:rPr>
              <a:t>Lähdesmäki</a:t>
            </a:r>
            <a:r>
              <a:rPr lang="en-GB" sz="2400" kern="100">
                <a:solidFill>
                  <a:srgbClr val="004286"/>
                </a:solidFill>
                <a:latin typeface="Work Sans"/>
                <a:ea typeface="Red Hat Text Medium"/>
                <a:cs typeface="Red Hat Text Medium"/>
              </a:rPr>
              <a:t>, T., Baranova, J., Ylönen, S. C. Koistinen, A-K, Mäkinen, K., </a:t>
            </a:r>
            <a:r>
              <a:rPr lang="en-GB" sz="2400" kern="100" err="1">
                <a:solidFill>
                  <a:srgbClr val="004286"/>
                </a:solidFill>
                <a:latin typeface="Work Sans"/>
                <a:ea typeface="Red Hat Text Medium"/>
                <a:cs typeface="Red Hat Text Medium"/>
              </a:rPr>
              <a:t>Juškiene</a:t>
            </a:r>
            <a:r>
              <a:rPr lang="en-GB" sz="2400" kern="100">
                <a:solidFill>
                  <a:srgbClr val="004286"/>
                </a:solidFill>
                <a:latin typeface="Work Sans"/>
                <a:ea typeface="Red Hat Text Medium"/>
                <a:cs typeface="Red Hat Text Medium"/>
              </a:rPr>
              <a:t>, V. &amp; </a:t>
            </a:r>
            <a:r>
              <a:rPr lang="en-GB" sz="2400" kern="100" err="1">
                <a:solidFill>
                  <a:srgbClr val="004286"/>
                </a:solidFill>
                <a:latin typeface="Work Sans"/>
                <a:ea typeface="Red Hat Text Medium"/>
                <a:cs typeface="Red Hat Text Medium"/>
              </a:rPr>
              <a:t>Zaleskiene</a:t>
            </a:r>
            <a:r>
              <a:rPr lang="en-GB" sz="2400" kern="100">
                <a:solidFill>
                  <a:srgbClr val="004286"/>
                </a:solidFill>
                <a:latin typeface="Work Sans"/>
                <a:ea typeface="Red Hat Text Medium"/>
                <a:cs typeface="Red Hat Text Medium"/>
              </a:rPr>
              <a:t>, I. (2022). Learning Cultural Literacy through Creative Practices in Schools. Cultural and Multimodal Approaches to Meaning-Making. Springer Nature.</a:t>
            </a:r>
            <a:endParaRPr lang="de-DE" sz="2400" kern="100">
              <a:solidFill>
                <a:srgbClr val="004286"/>
              </a:solidFill>
              <a:latin typeface="Work Sans"/>
              <a:ea typeface="Red Hat Text Medium"/>
              <a:cs typeface="Red Hat Text Medium"/>
            </a:endParaRPr>
          </a:p>
          <a:p>
            <a:pPr algn="just">
              <a:lnSpc>
                <a:spcPct val="107000"/>
              </a:lnSpc>
              <a:spcAft>
                <a:spcPts val="800"/>
              </a:spcAft>
              <a:buNone/>
            </a:pPr>
            <a:r>
              <a:rPr lang="en-GB" sz="2400" kern="100">
                <a:solidFill>
                  <a:srgbClr val="004286"/>
                </a:solidFill>
                <a:latin typeface="Work Sans"/>
                <a:ea typeface="Red Hat Text Medium"/>
                <a:cs typeface="Red Hat Text Medium"/>
              </a:rPr>
              <a:t>Parreira do Amaral M. (2021). Horizontal, vertical and transversal comparison – Making a case for case studies. Tertium </a:t>
            </a:r>
            <a:r>
              <a:rPr lang="en-GB" sz="2400" kern="100" err="1">
                <a:solidFill>
                  <a:srgbClr val="004286"/>
                </a:solidFill>
                <a:latin typeface="Work Sans"/>
                <a:ea typeface="Red Hat Text Medium"/>
                <a:cs typeface="Red Hat Text Medium"/>
              </a:rPr>
              <a:t>Comparationis</a:t>
            </a:r>
            <a:r>
              <a:rPr lang="en-GB" sz="2400" kern="100">
                <a:solidFill>
                  <a:srgbClr val="004286"/>
                </a:solidFill>
                <a:latin typeface="Work Sans"/>
                <a:ea typeface="Red Hat Text Medium"/>
                <a:cs typeface="Red Hat Text Medium"/>
              </a:rPr>
              <a:t>, 27(2), 181-196.</a:t>
            </a:r>
          </a:p>
          <a:p>
            <a:pPr algn="just">
              <a:lnSpc>
                <a:spcPct val="107000"/>
              </a:lnSpc>
              <a:spcAft>
                <a:spcPts val="800"/>
              </a:spcAft>
              <a:buNone/>
            </a:pPr>
            <a:r>
              <a:rPr lang="en-GB" sz="2400" kern="100">
                <a:solidFill>
                  <a:srgbClr val="004286"/>
                </a:solidFill>
                <a:latin typeface="Work Sans"/>
                <a:ea typeface="Red Hat Text Medium"/>
                <a:cs typeface="Red Hat Text Medium"/>
              </a:rPr>
              <a:t>Sindberg Jensen</a:t>
            </a:r>
            <a:r>
              <a:rPr lang="en-GB" sz="2400" kern="100">
                <a:solidFill>
                  <a:srgbClr val="004286"/>
                </a:solidFill>
                <a:ea typeface="+mn-lt"/>
                <a:cs typeface="+mn-lt"/>
              </a:rPr>
              <a:t>, S., &amp; Hobel, P. (2020). Key Incidents in Child-Centred Migration Research: Exploring Methodological and Epistemological Implications of Child–Researcher Interaction. </a:t>
            </a:r>
            <a:r>
              <a:rPr lang="en-GB" sz="2400" i="1" kern="100" err="1">
                <a:solidFill>
                  <a:srgbClr val="004286"/>
                </a:solidFill>
                <a:ea typeface="+mn-lt"/>
                <a:cs typeface="+mn-lt"/>
              </a:rPr>
              <a:t>Znanstveno</a:t>
            </a:r>
            <a:r>
              <a:rPr lang="en-GB" sz="2400" i="1" kern="100">
                <a:solidFill>
                  <a:srgbClr val="004286"/>
                </a:solidFill>
                <a:ea typeface="+mn-lt"/>
                <a:cs typeface="+mn-lt"/>
              </a:rPr>
              <a:t> </a:t>
            </a:r>
            <a:r>
              <a:rPr lang="en-GB" sz="2400" i="1" kern="100" err="1">
                <a:solidFill>
                  <a:srgbClr val="004286"/>
                </a:solidFill>
                <a:ea typeface="+mn-lt"/>
                <a:cs typeface="+mn-lt"/>
              </a:rPr>
              <a:t>Raziskovalno</a:t>
            </a:r>
            <a:r>
              <a:rPr lang="en-GB" sz="2400" i="1" kern="100">
                <a:solidFill>
                  <a:srgbClr val="004286"/>
                </a:solidFill>
                <a:ea typeface="+mn-lt"/>
                <a:cs typeface="+mn-lt"/>
              </a:rPr>
              <a:t> </a:t>
            </a:r>
            <a:r>
              <a:rPr lang="en-GB" sz="2400" i="1" kern="100" err="1">
                <a:solidFill>
                  <a:srgbClr val="004286"/>
                </a:solidFill>
                <a:ea typeface="+mn-lt"/>
                <a:cs typeface="+mn-lt"/>
              </a:rPr>
              <a:t>Sredisce</a:t>
            </a:r>
            <a:r>
              <a:rPr lang="en-GB" sz="2400" i="1" kern="100">
                <a:solidFill>
                  <a:srgbClr val="004286"/>
                </a:solidFill>
                <a:ea typeface="+mn-lt"/>
                <a:cs typeface="+mn-lt"/>
              </a:rPr>
              <a:t> </a:t>
            </a:r>
            <a:r>
              <a:rPr lang="en-GB" sz="2400" i="1" kern="100" err="1">
                <a:solidFill>
                  <a:srgbClr val="004286"/>
                </a:solidFill>
                <a:ea typeface="+mn-lt"/>
                <a:cs typeface="+mn-lt"/>
              </a:rPr>
              <a:t>Republike</a:t>
            </a:r>
            <a:r>
              <a:rPr lang="en-GB" sz="2400" i="1" kern="100">
                <a:solidFill>
                  <a:srgbClr val="004286"/>
                </a:solidFill>
                <a:ea typeface="+mn-lt"/>
                <a:cs typeface="+mn-lt"/>
              </a:rPr>
              <a:t> </a:t>
            </a:r>
            <a:r>
              <a:rPr lang="en-GB" sz="2400" i="1" kern="100" err="1">
                <a:solidFill>
                  <a:srgbClr val="004286"/>
                </a:solidFill>
                <a:ea typeface="+mn-lt"/>
                <a:cs typeface="+mn-lt"/>
              </a:rPr>
              <a:t>Slovenije</a:t>
            </a:r>
            <a:r>
              <a:rPr lang="en-GB" sz="2400" i="1" kern="100">
                <a:solidFill>
                  <a:srgbClr val="004286"/>
                </a:solidFill>
                <a:ea typeface="+mn-lt"/>
                <a:cs typeface="+mn-lt"/>
              </a:rPr>
              <a:t>. Annales. Series Historia et </a:t>
            </a:r>
            <a:r>
              <a:rPr lang="en-GB" sz="2400" i="1" kern="100" err="1">
                <a:solidFill>
                  <a:srgbClr val="004286"/>
                </a:solidFill>
                <a:ea typeface="+mn-lt"/>
                <a:cs typeface="+mn-lt"/>
              </a:rPr>
              <a:t>Sociologia</a:t>
            </a:r>
            <a:r>
              <a:rPr lang="en-GB" sz="2400" kern="100">
                <a:solidFill>
                  <a:srgbClr val="004286"/>
                </a:solidFill>
                <a:ea typeface="+mn-lt"/>
                <a:cs typeface="+mn-lt"/>
              </a:rPr>
              <a:t>, </a:t>
            </a:r>
            <a:r>
              <a:rPr lang="en-GB" sz="2400" i="1" kern="100">
                <a:solidFill>
                  <a:srgbClr val="004286"/>
                </a:solidFill>
                <a:ea typeface="+mn-lt"/>
                <a:cs typeface="+mn-lt"/>
              </a:rPr>
              <a:t>30 (4)</a:t>
            </a:r>
            <a:r>
              <a:rPr lang="en-GB" sz="2400" kern="100">
                <a:solidFill>
                  <a:srgbClr val="004286"/>
                </a:solidFill>
                <a:ea typeface="+mn-lt"/>
                <a:cs typeface="+mn-lt"/>
              </a:rPr>
              <a:t>, 575–586.</a:t>
            </a:r>
            <a:endParaRPr lang="en-GB"/>
          </a:p>
          <a:p>
            <a:pPr algn="just">
              <a:lnSpc>
                <a:spcPct val="107000"/>
              </a:lnSpc>
              <a:spcAft>
                <a:spcPts val="800"/>
              </a:spcAft>
              <a:buNone/>
            </a:pPr>
            <a:endParaRPr lang="en-GB" sz="2400" kern="100">
              <a:solidFill>
                <a:srgbClr val="004286"/>
              </a:solidFill>
              <a:latin typeface="Work Sans" pitchFamily="2" charset="77"/>
              <a:ea typeface="Red Hat Text Medium"/>
              <a:cs typeface="Red Hat Text Medium"/>
            </a:endParaRPr>
          </a:p>
          <a:p>
            <a:endParaRPr lang="de-DE" sz="2400">
              <a:solidFill>
                <a:srgbClr val="004286"/>
              </a:solidFill>
              <a:latin typeface="Work Sans" pitchFamily="2" charset="77"/>
              <a:cs typeface="Roboto Slab Bold"/>
            </a:endParaRPr>
          </a:p>
          <a:p>
            <a:pPr marL="0" indent="0">
              <a:buNone/>
            </a:pPr>
            <a:endParaRPr lang="sl-SI" sz="2300">
              <a:solidFill>
                <a:srgbClr val="004286"/>
              </a:solidFill>
              <a:latin typeface="Work Sans" pitchFamily="2" charset="77"/>
              <a:cs typeface="Roboto Slab Bold"/>
            </a:endParaRPr>
          </a:p>
        </p:txBody>
      </p:sp>
      <p:pic>
        <p:nvPicPr>
          <p:cNvPr id="6" name="Immagine 5" descr="EN-Funded by the EU-POS 10c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3398" y="6150122"/>
            <a:ext cx="2328334" cy="488517"/>
          </a:xfrm>
          <a:prstGeom prst="rect">
            <a:avLst/>
          </a:prstGeom>
        </p:spPr>
      </p:pic>
      <p:sp>
        <p:nvSpPr>
          <p:cNvPr id="12" name="Rettangolo 11"/>
          <p:cNvSpPr/>
          <p:nvPr/>
        </p:nvSpPr>
        <p:spPr>
          <a:xfrm>
            <a:off x="4660900" y="1"/>
            <a:ext cx="2781300" cy="863600"/>
          </a:xfrm>
          <a:prstGeom prst="rect">
            <a:avLst/>
          </a:prstGeom>
          <a:solidFill>
            <a:srgbClr val="CD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beli logotip.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926" y="341834"/>
            <a:ext cx="2419790" cy="336527"/>
          </a:xfrm>
          <a:prstGeom prst="rect">
            <a:avLst/>
          </a:prstGeom>
        </p:spPr>
      </p:pic>
      <p:cxnSp>
        <p:nvCxnSpPr>
          <p:cNvPr id="14" name="Connettore 1 13"/>
          <p:cNvCxnSpPr/>
          <p:nvPr/>
        </p:nvCxnSpPr>
        <p:spPr>
          <a:xfrm>
            <a:off x="524933" y="6045200"/>
            <a:ext cx="11125200" cy="0"/>
          </a:xfrm>
          <a:prstGeom prst="line">
            <a:avLst/>
          </a:prstGeom>
          <a:ln>
            <a:solidFill>
              <a:srgbClr val="004286"/>
            </a:solidFill>
          </a:ln>
        </p:spPr>
        <p:style>
          <a:lnRef idx="2">
            <a:schemeClr val="accent1"/>
          </a:lnRef>
          <a:fillRef idx="0">
            <a:schemeClr val="accent1"/>
          </a:fillRef>
          <a:effectRef idx="1">
            <a:schemeClr val="accent1"/>
          </a:effectRef>
          <a:fontRef idx="minor">
            <a:schemeClr val="tx1"/>
          </a:fontRef>
        </p:style>
      </p:cxnSp>
      <p:sp>
        <p:nvSpPr>
          <p:cNvPr id="15" name="Ovale 14"/>
          <p:cNvSpPr/>
          <p:nvPr/>
        </p:nvSpPr>
        <p:spPr>
          <a:xfrm>
            <a:off x="499533" y="6002867"/>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Ovale 15"/>
          <p:cNvSpPr/>
          <p:nvPr/>
        </p:nvSpPr>
        <p:spPr>
          <a:xfrm>
            <a:off x="11616265" y="6011334"/>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Grafik 3">
            <a:extLst>
              <a:ext uri="{FF2B5EF4-FFF2-40B4-BE49-F238E27FC236}">
                <a16:creationId xmlns:a16="http://schemas.microsoft.com/office/drawing/2014/main" id="{247C93A1-A957-3FF6-3545-BEE323F06DAE}"/>
              </a:ext>
            </a:extLst>
          </p:cNvPr>
          <p:cNvPicPr>
            <a:picLocks noChangeAspect="1"/>
          </p:cNvPicPr>
          <p:nvPr/>
        </p:nvPicPr>
        <p:blipFill>
          <a:blip r:embed="rId6"/>
          <a:srcRect/>
          <a:stretch>
            <a:fillRect/>
          </a:stretch>
        </p:blipFill>
        <p:spPr>
          <a:xfrm>
            <a:off x="361540" y="5291888"/>
            <a:ext cx="2204983" cy="2204983"/>
          </a:xfrm>
          <a:prstGeom prst="rect">
            <a:avLst/>
          </a:prstGeom>
        </p:spPr>
      </p:pic>
      <p:pic>
        <p:nvPicPr>
          <p:cNvPr id="5" name="Picture 2" descr="Spring School 2019">
            <a:extLst>
              <a:ext uri="{FF2B5EF4-FFF2-40B4-BE49-F238E27FC236}">
                <a16:creationId xmlns:a16="http://schemas.microsoft.com/office/drawing/2014/main" id="{99978F73-FCFB-37EC-567A-A0D9C4E7B3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3754" y="6032474"/>
            <a:ext cx="1267968" cy="77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987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6AE9A46-5B68-A9FB-230A-5301D9EC6F7D}"/>
              </a:ext>
            </a:extLst>
          </p:cNvPr>
          <p:cNvSpPr>
            <a:spLocks noGrp="1"/>
          </p:cNvSpPr>
          <p:nvPr>
            <p:ph type="title"/>
          </p:nvPr>
        </p:nvSpPr>
        <p:spPr>
          <a:xfrm>
            <a:off x="838200" y="903275"/>
            <a:ext cx="10515600" cy="1603931"/>
          </a:xfrm>
        </p:spPr>
        <p:txBody>
          <a:bodyPr>
            <a:normAutofit/>
          </a:bodyPr>
          <a:lstStyle/>
          <a:p>
            <a:r>
              <a:rPr lang="sl-SI" sz="4800" b="1">
                <a:solidFill>
                  <a:srgbClr val="CD0057"/>
                </a:solidFill>
                <a:latin typeface="Work Sans"/>
                <a:ea typeface="+mj-lt"/>
                <a:cs typeface="+mj-lt"/>
              </a:rPr>
              <a:t>Table </a:t>
            </a:r>
            <a:r>
              <a:rPr lang="sl-SI" sz="4800" b="1" err="1">
                <a:solidFill>
                  <a:srgbClr val="CD0057"/>
                </a:solidFill>
                <a:latin typeface="Work Sans"/>
                <a:ea typeface="+mj-lt"/>
                <a:cs typeface="+mj-lt"/>
              </a:rPr>
              <a:t>of</a:t>
            </a:r>
            <a:r>
              <a:rPr lang="sl-SI" sz="4800" b="1">
                <a:solidFill>
                  <a:srgbClr val="CD0057"/>
                </a:solidFill>
                <a:latin typeface="Work Sans"/>
                <a:ea typeface="+mj-lt"/>
                <a:cs typeface="+mj-lt"/>
              </a:rPr>
              <a:t> </a:t>
            </a:r>
            <a:r>
              <a:rPr lang="sl-SI" sz="4800" b="1" err="1">
                <a:solidFill>
                  <a:srgbClr val="CD0057"/>
                </a:solidFill>
                <a:latin typeface="Work Sans"/>
                <a:ea typeface="+mj-lt"/>
                <a:cs typeface="+mj-lt"/>
              </a:rPr>
              <a:t>content</a:t>
            </a:r>
            <a:endParaRPr lang="sl-SI" sz="4800" b="1" err="1">
              <a:solidFill>
                <a:srgbClr val="CD0057"/>
              </a:solidFill>
              <a:latin typeface="Work Sans"/>
              <a:cs typeface="Sacramento"/>
            </a:endParaRPr>
          </a:p>
        </p:txBody>
      </p:sp>
      <p:sp>
        <p:nvSpPr>
          <p:cNvPr id="3" name="Označba mesta vsebine 2">
            <a:extLst>
              <a:ext uri="{FF2B5EF4-FFF2-40B4-BE49-F238E27FC236}">
                <a16:creationId xmlns:a16="http://schemas.microsoft.com/office/drawing/2014/main" id="{906F974C-8336-B3D3-FF9C-6D90B50077F8}"/>
              </a:ext>
            </a:extLst>
          </p:cNvPr>
          <p:cNvSpPr>
            <a:spLocks noGrp="1"/>
          </p:cNvSpPr>
          <p:nvPr>
            <p:ph idx="1"/>
          </p:nvPr>
        </p:nvSpPr>
        <p:spPr>
          <a:xfrm>
            <a:off x="838200" y="2482620"/>
            <a:ext cx="10515600" cy="3596147"/>
          </a:xfrm>
        </p:spPr>
        <p:txBody>
          <a:bodyPr vert="horz" lIns="91440" tIns="45720" rIns="91440" bIns="45720" rtlCol="0" anchor="t">
            <a:normAutofit/>
          </a:bodyPr>
          <a:lstStyle/>
          <a:p>
            <a:r>
              <a:rPr lang="en-GB" sz="2300">
                <a:solidFill>
                  <a:srgbClr val="004286"/>
                </a:solidFill>
                <a:latin typeface="Work Sans"/>
                <a:cs typeface="Roboto Slab Bold"/>
              </a:rPr>
              <a:t>Introduction</a:t>
            </a:r>
          </a:p>
          <a:p>
            <a:r>
              <a:rPr lang="en-GB" sz="2300">
                <a:solidFill>
                  <a:srgbClr val="004286"/>
                </a:solidFill>
                <a:latin typeface="Work Sans"/>
                <a:cs typeface="Roboto Slab Bold"/>
              </a:rPr>
              <a:t>Theoretical Framework</a:t>
            </a:r>
          </a:p>
          <a:p>
            <a:r>
              <a:rPr lang="en-GB" sz="2300">
                <a:solidFill>
                  <a:srgbClr val="004286"/>
                </a:solidFill>
                <a:latin typeface="Work Sans"/>
                <a:cs typeface="Roboto Slab Bold"/>
              </a:rPr>
              <a:t>Methodological Framework</a:t>
            </a:r>
          </a:p>
          <a:p>
            <a:r>
              <a:rPr lang="en-GB" sz="2300">
                <a:solidFill>
                  <a:srgbClr val="004286"/>
                </a:solidFill>
                <a:latin typeface="Work Sans"/>
                <a:cs typeface="Roboto Slab Bold"/>
              </a:rPr>
              <a:t>Case Studies</a:t>
            </a:r>
          </a:p>
          <a:p>
            <a:r>
              <a:rPr lang="en-GB" sz="2300">
                <a:solidFill>
                  <a:srgbClr val="004286"/>
                </a:solidFill>
                <a:latin typeface="Work Sans"/>
                <a:cs typeface="Roboto Slab Bold"/>
              </a:rPr>
              <a:t>Conclusion &amp; Outlook</a:t>
            </a:r>
          </a:p>
          <a:p>
            <a:r>
              <a:rPr lang="en-GB" sz="2300">
                <a:solidFill>
                  <a:srgbClr val="004286"/>
                </a:solidFill>
                <a:latin typeface="Work Sans"/>
                <a:cs typeface="Roboto Slab Bold"/>
              </a:rPr>
              <a:t>Discussion</a:t>
            </a:r>
          </a:p>
          <a:p>
            <a:endParaRPr lang="sl-SI" sz="2300">
              <a:solidFill>
                <a:srgbClr val="004286"/>
              </a:solidFill>
              <a:latin typeface="Roboto Slab Bold"/>
              <a:cs typeface="Roboto Slab Bold"/>
            </a:endParaRPr>
          </a:p>
        </p:txBody>
      </p:sp>
      <p:pic>
        <p:nvPicPr>
          <p:cNvPr id="6" name="Immagine 5" descr="EN-Funded by the EU-POS 10c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3398" y="6150122"/>
            <a:ext cx="2328334" cy="488517"/>
          </a:xfrm>
          <a:prstGeom prst="rect">
            <a:avLst/>
          </a:prstGeom>
        </p:spPr>
      </p:pic>
      <p:sp>
        <p:nvSpPr>
          <p:cNvPr id="12" name="Rettangolo 11"/>
          <p:cNvSpPr/>
          <p:nvPr/>
        </p:nvSpPr>
        <p:spPr>
          <a:xfrm>
            <a:off x="4660900" y="1"/>
            <a:ext cx="2781300" cy="863600"/>
          </a:xfrm>
          <a:prstGeom prst="rect">
            <a:avLst/>
          </a:prstGeom>
          <a:solidFill>
            <a:srgbClr val="CD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beli logotip.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926" y="341834"/>
            <a:ext cx="2419790" cy="336527"/>
          </a:xfrm>
          <a:prstGeom prst="rect">
            <a:avLst/>
          </a:prstGeom>
        </p:spPr>
      </p:pic>
      <p:cxnSp>
        <p:nvCxnSpPr>
          <p:cNvPr id="14" name="Connettore 1 13"/>
          <p:cNvCxnSpPr/>
          <p:nvPr/>
        </p:nvCxnSpPr>
        <p:spPr>
          <a:xfrm>
            <a:off x="524933" y="6045200"/>
            <a:ext cx="11125200" cy="0"/>
          </a:xfrm>
          <a:prstGeom prst="line">
            <a:avLst/>
          </a:prstGeom>
          <a:ln>
            <a:solidFill>
              <a:srgbClr val="004286"/>
            </a:solidFill>
          </a:ln>
        </p:spPr>
        <p:style>
          <a:lnRef idx="2">
            <a:schemeClr val="accent1"/>
          </a:lnRef>
          <a:fillRef idx="0">
            <a:schemeClr val="accent1"/>
          </a:fillRef>
          <a:effectRef idx="1">
            <a:schemeClr val="accent1"/>
          </a:effectRef>
          <a:fontRef idx="minor">
            <a:schemeClr val="tx1"/>
          </a:fontRef>
        </p:style>
      </p:cxnSp>
      <p:sp>
        <p:nvSpPr>
          <p:cNvPr id="15" name="Ovale 14"/>
          <p:cNvSpPr/>
          <p:nvPr/>
        </p:nvSpPr>
        <p:spPr>
          <a:xfrm>
            <a:off x="499533" y="6002867"/>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Ovale 15"/>
          <p:cNvSpPr/>
          <p:nvPr/>
        </p:nvSpPr>
        <p:spPr>
          <a:xfrm>
            <a:off x="11616265" y="6011334"/>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Grafik 3">
            <a:extLst>
              <a:ext uri="{FF2B5EF4-FFF2-40B4-BE49-F238E27FC236}">
                <a16:creationId xmlns:a16="http://schemas.microsoft.com/office/drawing/2014/main" id="{247C93A1-A957-3FF6-3545-BEE323F06DAE}"/>
              </a:ext>
            </a:extLst>
          </p:cNvPr>
          <p:cNvPicPr>
            <a:picLocks noChangeAspect="1"/>
          </p:cNvPicPr>
          <p:nvPr/>
        </p:nvPicPr>
        <p:blipFill>
          <a:blip r:embed="rId5"/>
          <a:srcRect/>
          <a:stretch>
            <a:fillRect/>
          </a:stretch>
        </p:blipFill>
        <p:spPr>
          <a:xfrm>
            <a:off x="361540" y="5291888"/>
            <a:ext cx="2204983" cy="2204983"/>
          </a:xfrm>
          <a:prstGeom prst="rect">
            <a:avLst/>
          </a:prstGeom>
        </p:spPr>
      </p:pic>
      <p:pic>
        <p:nvPicPr>
          <p:cNvPr id="5" name="Picture 2" descr="Spring School 2019">
            <a:extLst>
              <a:ext uri="{FF2B5EF4-FFF2-40B4-BE49-F238E27FC236}">
                <a16:creationId xmlns:a16="http://schemas.microsoft.com/office/drawing/2014/main" id="{2DCA97DE-FE76-2EF1-7535-80336A5D72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3754" y="6032474"/>
            <a:ext cx="1267968" cy="77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248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6AE9A46-5B68-A9FB-230A-5301D9EC6F7D}"/>
              </a:ext>
            </a:extLst>
          </p:cNvPr>
          <p:cNvSpPr>
            <a:spLocks noGrp="1"/>
          </p:cNvSpPr>
          <p:nvPr>
            <p:ph type="title"/>
          </p:nvPr>
        </p:nvSpPr>
        <p:spPr>
          <a:xfrm>
            <a:off x="838200" y="903275"/>
            <a:ext cx="10515600" cy="1603931"/>
          </a:xfrm>
        </p:spPr>
        <p:txBody>
          <a:bodyPr>
            <a:normAutofit/>
          </a:bodyPr>
          <a:lstStyle/>
          <a:p>
            <a:r>
              <a:rPr lang="sl-SI" sz="4800" b="1">
                <a:solidFill>
                  <a:srgbClr val="CD0057"/>
                </a:solidFill>
                <a:latin typeface="Work Sans" pitchFamily="2" charset="0"/>
                <a:cs typeface="Sacramento"/>
              </a:rPr>
              <a:t>Introduction</a:t>
            </a:r>
          </a:p>
        </p:txBody>
      </p:sp>
      <p:sp>
        <p:nvSpPr>
          <p:cNvPr id="3" name="Označba mesta vsebine 2">
            <a:extLst>
              <a:ext uri="{FF2B5EF4-FFF2-40B4-BE49-F238E27FC236}">
                <a16:creationId xmlns:a16="http://schemas.microsoft.com/office/drawing/2014/main" id="{906F974C-8336-B3D3-FF9C-6D90B50077F8}"/>
              </a:ext>
            </a:extLst>
          </p:cNvPr>
          <p:cNvSpPr>
            <a:spLocks noGrp="1"/>
          </p:cNvSpPr>
          <p:nvPr>
            <p:ph idx="1"/>
          </p:nvPr>
        </p:nvSpPr>
        <p:spPr>
          <a:xfrm>
            <a:off x="838200" y="2482620"/>
            <a:ext cx="10515600" cy="3596147"/>
          </a:xfrm>
        </p:spPr>
        <p:txBody>
          <a:bodyPr vert="horz" lIns="91440" tIns="45720" rIns="91440" bIns="45720" rtlCol="0" anchor="t">
            <a:normAutofit/>
          </a:bodyPr>
          <a:lstStyle/>
          <a:p>
            <a:r>
              <a:rPr lang="en-GB" sz="2300" noProof="0" dirty="0">
                <a:solidFill>
                  <a:srgbClr val="004286"/>
                </a:solidFill>
                <a:latin typeface="Work Sans"/>
                <a:ea typeface="Red Hat Text Medium" panose="02010303040201060303" pitchFamily="2" charset="0"/>
                <a:cs typeface="Red Hat Text Medium" panose="02010303040201060303" pitchFamily="2" charset="0"/>
              </a:rPr>
              <a:t>Short introduction to the </a:t>
            </a:r>
            <a:r>
              <a:rPr lang="en-GB" sz="2300" noProof="0" dirty="0" err="1">
                <a:solidFill>
                  <a:srgbClr val="004286"/>
                </a:solidFill>
                <a:latin typeface="Work Sans"/>
                <a:ea typeface="Red Hat Text Medium" panose="02010303040201060303" pitchFamily="2" charset="0"/>
                <a:cs typeface="Red Hat Text Medium" panose="02010303040201060303" pitchFamily="2" charset="0"/>
              </a:rPr>
              <a:t>EXPECT_Art</a:t>
            </a:r>
            <a:r>
              <a:rPr lang="en-GB" sz="2300" noProof="0" dirty="0">
                <a:solidFill>
                  <a:srgbClr val="004286"/>
                </a:solidFill>
                <a:latin typeface="Work Sans"/>
                <a:ea typeface="Red Hat Text Medium" panose="02010303040201060303" pitchFamily="2" charset="0"/>
                <a:cs typeface="Red Hat Text Medium" panose="02010303040201060303" pitchFamily="2" charset="0"/>
              </a:rPr>
              <a:t> project (January 2024-December 2026)</a:t>
            </a:r>
          </a:p>
          <a:p>
            <a:r>
              <a:rPr lang="en-GB" sz="2300" noProof="0" dirty="0">
                <a:solidFill>
                  <a:srgbClr val="004286"/>
                </a:solidFill>
                <a:latin typeface="Work Sans"/>
                <a:ea typeface="Red Hat Text Medium" panose="02010303040201060303" pitchFamily="2" charset="0"/>
                <a:cs typeface="Red Hat Text Medium" panose="02010303040201060303" pitchFamily="2" charset="0"/>
              </a:rPr>
              <a:t>Aim of the presentation: to present the first steps of the analysis of the comparison of two film-based educational approaches in Germany and Slovenia within a participatory research framework.</a:t>
            </a:r>
          </a:p>
          <a:p>
            <a:r>
              <a:rPr lang="en-GB" sz="2300" noProof="0" dirty="0">
                <a:solidFill>
                  <a:srgbClr val="004286"/>
                </a:solidFill>
                <a:latin typeface="Work Sans"/>
                <a:ea typeface="Red Hat Text Medium" panose="02010303040201060303" pitchFamily="2" charset="0"/>
                <a:cs typeface="Red Hat Text Medium" panose="02010303040201060303" pitchFamily="2" charset="0"/>
              </a:rPr>
              <a:t>Guiding question: </a:t>
            </a:r>
            <a:r>
              <a:rPr lang="en-GB" sz="2300" dirty="0">
                <a:solidFill>
                  <a:srgbClr val="004286"/>
                </a:solidFill>
                <a:latin typeface="Work Sans"/>
                <a:ea typeface="Red Hat Text Medium" panose="02010303040201060303" pitchFamily="2" charset="0"/>
                <a:cs typeface="Red Hat Text Medium" panose="02010303040201060303" pitchFamily="2" charset="0"/>
              </a:rPr>
              <a:t>Which </a:t>
            </a:r>
            <a:r>
              <a:rPr lang="en-GB" sz="2300" noProof="0" dirty="0">
                <a:solidFill>
                  <a:srgbClr val="004286"/>
                </a:solidFill>
                <a:latin typeface="Work Sans"/>
                <a:ea typeface="Red Hat Text Medium" panose="02010303040201060303" pitchFamily="2" charset="0"/>
                <a:cs typeface="Red Hat Text Medium" panose="02010303040201060303" pitchFamily="2" charset="0"/>
              </a:rPr>
              <a:t>pedagogical approaches towards critical cultural literacy via film </a:t>
            </a:r>
            <a:r>
              <a:rPr lang="en-GB" sz="2300" dirty="0">
                <a:solidFill>
                  <a:srgbClr val="004286"/>
                </a:solidFill>
                <a:latin typeface="Work Sans"/>
                <a:ea typeface="Red Hat Text Medium" panose="02010303040201060303" pitchFamily="2" charset="0"/>
                <a:cs typeface="Red Hat Text Medium" panose="02010303040201060303" pitchFamily="2" charset="0"/>
              </a:rPr>
              <a:t>can </a:t>
            </a:r>
            <a:r>
              <a:rPr lang="en-GB" sz="2300" noProof="0" dirty="0">
                <a:solidFill>
                  <a:srgbClr val="004286"/>
                </a:solidFill>
                <a:latin typeface="Work Sans"/>
                <a:ea typeface="Red Hat Text Medium" panose="02010303040201060303" pitchFamily="2" charset="0"/>
                <a:cs typeface="Red Hat Text Medium" panose="02010303040201060303" pitchFamily="2" charset="0"/>
              </a:rPr>
              <a:t>be comparatively explored in case studies of </a:t>
            </a:r>
            <a:r>
              <a:rPr lang="en-GB" sz="2300" dirty="0">
                <a:solidFill>
                  <a:srgbClr val="004286"/>
                </a:solidFill>
                <a:latin typeface="Work Sans"/>
              </a:rPr>
              <a:t>German and Slovenian </a:t>
            </a:r>
            <a:r>
              <a:rPr lang="en-GB" sz="2300" noProof="0" dirty="0">
                <a:solidFill>
                  <a:srgbClr val="004286"/>
                </a:solidFill>
                <a:latin typeface="Work Sans"/>
                <a:ea typeface="Red Hat Text Medium" panose="02010303040201060303" pitchFamily="2" charset="0"/>
                <a:cs typeface="Red Hat Text Medium" panose="02010303040201060303" pitchFamily="2" charset="0"/>
              </a:rPr>
              <a:t>Classrooms? </a:t>
            </a:r>
            <a:endParaRPr lang="en-GB" sz="2300" i="0" u="none" strike="noStrike" noProof="0" dirty="0">
              <a:solidFill>
                <a:srgbClr val="004286"/>
              </a:solidFill>
              <a:effectLst/>
              <a:latin typeface="Work Sans"/>
            </a:endParaRPr>
          </a:p>
          <a:p>
            <a:endParaRPr lang="sl-SI" sz="2300">
              <a:solidFill>
                <a:srgbClr val="004286"/>
              </a:solidFill>
              <a:latin typeface="Roboto Slab Bold"/>
              <a:cs typeface="Roboto Slab Bold"/>
            </a:endParaRPr>
          </a:p>
        </p:txBody>
      </p:sp>
      <p:pic>
        <p:nvPicPr>
          <p:cNvPr id="6" name="Immagine 5" descr="EN-Funded by the EU-POS 10c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3398" y="6150122"/>
            <a:ext cx="2328334" cy="488517"/>
          </a:xfrm>
          <a:prstGeom prst="rect">
            <a:avLst/>
          </a:prstGeom>
        </p:spPr>
      </p:pic>
      <p:sp>
        <p:nvSpPr>
          <p:cNvPr id="12" name="Rettangolo 11"/>
          <p:cNvSpPr/>
          <p:nvPr/>
        </p:nvSpPr>
        <p:spPr>
          <a:xfrm>
            <a:off x="4660900" y="1"/>
            <a:ext cx="2781300" cy="863600"/>
          </a:xfrm>
          <a:prstGeom prst="rect">
            <a:avLst/>
          </a:prstGeom>
          <a:solidFill>
            <a:srgbClr val="CD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beli logotip.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926" y="341834"/>
            <a:ext cx="2419790" cy="336527"/>
          </a:xfrm>
          <a:prstGeom prst="rect">
            <a:avLst/>
          </a:prstGeom>
        </p:spPr>
      </p:pic>
      <p:cxnSp>
        <p:nvCxnSpPr>
          <p:cNvPr id="14" name="Connettore 1 13"/>
          <p:cNvCxnSpPr/>
          <p:nvPr/>
        </p:nvCxnSpPr>
        <p:spPr>
          <a:xfrm>
            <a:off x="524933" y="6045200"/>
            <a:ext cx="11125200" cy="0"/>
          </a:xfrm>
          <a:prstGeom prst="line">
            <a:avLst/>
          </a:prstGeom>
          <a:ln>
            <a:solidFill>
              <a:srgbClr val="004286"/>
            </a:solidFill>
          </a:ln>
        </p:spPr>
        <p:style>
          <a:lnRef idx="2">
            <a:schemeClr val="accent1"/>
          </a:lnRef>
          <a:fillRef idx="0">
            <a:schemeClr val="accent1"/>
          </a:fillRef>
          <a:effectRef idx="1">
            <a:schemeClr val="accent1"/>
          </a:effectRef>
          <a:fontRef idx="minor">
            <a:schemeClr val="tx1"/>
          </a:fontRef>
        </p:style>
      </p:cxnSp>
      <p:sp>
        <p:nvSpPr>
          <p:cNvPr id="15" name="Ovale 14"/>
          <p:cNvSpPr/>
          <p:nvPr/>
        </p:nvSpPr>
        <p:spPr>
          <a:xfrm>
            <a:off x="499533" y="6002867"/>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Ovale 15"/>
          <p:cNvSpPr/>
          <p:nvPr/>
        </p:nvSpPr>
        <p:spPr>
          <a:xfrm>
            <a:off x="11616265" y="6011334"/>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Grafik 3">
            <a:extLst>
              <a:ext uri="{FF2B5EF4-FFF2-40B4-BE49-F238E27FC236}">
                <a16:creationId xmlns:a16="http://schemas.microsoft.com/office/drawing/2014/main" id="{247C93A1-A957-3FF6-3545-BEE323F06DAE}"/>
              </a:ext>
            </a:extLst>
          </p:cNvPr>
          <p:cNvPicPr>
            <a:picLocks noChangeAspect="1"/>
          </p:cNvPicPr>
          <p:nvPr/>
        </p:nvPicPr>
        <p:blipFill>
          <a:blip r:embed="rId5"/>
          <a:srcRect/>
          <a:stretch>
            <a:fillRect/>
          </a:stretch>
        </p:blipFill>
        <p:spPr>
          <a:xfrm>
            <a:off x="501614" y="5314300"/>
            <a:ext cx="2204983" cy="2204983"/>
          </a:xfrm>
          <a:prstGeom prst="rect">
            <a:avLst/>
          </a:prstGeom>
        </p:spPr>
      </p:pic>
      <p:pic>
        <p:nvPicPr>
          <p:cNvPr id="5" name="Picture 2" descr="Spring School 2019">
            <a:extLst>
              <a:ext uri="{FF2B5EF4-FFF2-40B4-BE49-F238E27FC236}">
                <a16:creationId xmlns:a16="http://schemas.microsoft.com/office/drawing/2014/main" id="{0DEFC105-9920-A1F6-FDB7-126F2C01B8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3754" y="6032474"/>
            <a:ext cx="1267968" cy="77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083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6AE9A46-5B68-A9FB-230A-5301D9EC6F7D}"/>
              </a:ext>
            </a:extLst>
          </p:cNvPr>
          <p:cNvSpPr>
            <a:spLocks noGrp="1"/>
          </p:cNvSpPr>
          <p:nvPr>
            <p:ph type="title"/>
          </p:nvPr>
        </p:nvSpPr>
        <p:spPr>
          <a:xfrm>
            <a:off x="838200" y="903275"/>
            <a:ext cx="10515600" cy="1603931"/>
          </a:xfrm>
        </p:spPr>
        <p:txBody>
          <a:bodyPr>
            <a:normAutofit/>
          </a:bodyPr>
          <a:lstStyle/>
          <a:p>
            <a:r>
              <a:rPr lang="sl-SI" sz="4800" b="1">
                <a:solidFill>
                  <a:srgbClr val="CD0057"/>
                </a:solidFill>
                <a:latin typeface="Work Sans" pitchFamily="2" charset="0"/>
                <a:cs typeface="Sacramento"/>
              </a:rPr>
              <a:t>Theoretical Framework</a:t>
            </a:r>
          </a:p>
        </p:txBody>
      </p:sp>
      <p:pic>
        <p:nvPicPr>
          <p:cNvPr id="6" name="Immagine 5" descr="EN-Funded by the EU-POS 10c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3398" y="6150122"/>
            <a:ext cx="2328334" cy="488517"/>
          </a:xfrm>
          <a:prstGeom prst="rect">
            <a:avLst/>
          </a:prstGeom>
        </p:spPr>
      </p:pic>
      <p:sp>
        <p:nvSpPr>
          <p:cNvPr id="12" name="Rettangolo 11"/>
          <p:cNvSpPr/>
          <p:nvPr/>
        </p:nvSpPr>
        <p:spPr>
          <a:xfrm>
            <a:off x="4660900" y="1"/>
            <a:ext cx="2781300" cy="863600"/>
          </a:xfrm>
          <a:prstGeom prst="rect">
            <a:avLst/>
          </a:prstGeom>
          <a:solidFill>
            <a:srgbClr val="CD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beli logotip.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926" y="341834"/>
            <a:ext cx="2419790" cy="336527"/>
          </a:xfrm>
          <a:prstGeom prst="rect">
            <a:avLst/>
          </a:prstGeom>
        </p:spPr>
      </p:pic>
      <p:cxnSp>
        <p:nvCxnSpPr>
          <p:cNvPr id="14" name="Connettore 1 13"/>
          <p:cNvCxnSpPr/>
          <p:nvPr/>
        </p:nvCxnSpPr>
        <p:spPr>
          <a:xfrm>
            <a:off x="524933" y="6045200"/>
            <a:ext cx="11125200" cy="0"/>
          </a:xfrm>
          <a:prstGeom prst="line">
            <a:avLst/>
          </a:prstGeom>
          <a:ln>
            <a:solidFill>
              <a:srgbClr val="004286"/>
            </a:solidFill>
          </a:ln>
        </p:spPr>
        <p:style>
          <a:lnRef idx="2">
            <a:schemeClr val="accent1"/>
          </a:lnRef>
          <a:fillRef idx="0">
            <a:schemeClr val="accent1"/>
          </a:fillRef>
          <a:effectRef idx="1">
            <a:schemeClr val="accent1"/>
          </a:effectRef>
          <a:fontRef idx="minor">
            <a:schemeClr val="tx1"/>
          </a:fontRef>
        </p:style>
      </p:cxnSp>
      <p:sp>
        <p:nvSpPr>
          <p:cNvPr id="15" name="Ovale 14"/>
          <p:cNvSpPr/>
          <p:nvPr/>
        </p:nvSpPr>
        <p:spPr>
          <a:xfrm>
            <a:off x="499533" y="6002867"/>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Ovale 15"/>
          <p:cNvSpPr/>
          <p:nvPr/>
        </p:nvSpPr>
        <p:spPr>
          <a:xfrm>
            <a:off x="11616265" y="6011334"/>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Grafik 3">
            <a:extLst>
              <a:ext uri="{FF2B5EF4-FFF2-40B4-BE49-F238E27FC236}">
                <a16:creationId xmlns:a16="http://schemas.microsoft.com/office/drawing/2014/main" id="{247C93A1-A957-3FF6-3545-BEE323F06DAE}"/>
              </a:ext>
            </a:extLst>
          </p:cNvPr>
          <p:cNvPicPr>
            <a:picLocks noChangeAspect="1"/>
          </p:cNvPicPr>
          <p:nvPr/>
        </p:nvPicPr>
        <p:blipFill>
          <a:blip r:embed="rId5"/>
          <a:srcRect/>
          <a:stretch>
            <a:fillRect/>
          </a:stretch>
        </p:blipFill>
        <p:spPr>
          <a:xfrm>
            <a:off x="361540" y="5291888"/>
            <a:ext cx="2204983" cy="2204983"/>
          </a:xfrm>
          <a:prstGeom prst="rect">
            <a:avLst/>
          </a:prstGeom>
        </p:spPr>
      </p:pic>
      <p:sp>
        <p:nvSpPr>
          <p:cNvPr id="5" name="Inhaltsplatzhalter 2">
            <a:extLst>
              <a:ext uri="{FF2B5EF4-FFF2-40B4-BE49-F238E27FC236}">
                <a16:creationId xmlns:a16="http://schemas.microsoft.com/office/drawing/2014/main" id="{D1116B88-AA3A-40E5-A54F-AE2CCF850B49}"/>
              </a:ext>
            </a:extLst>
          </p:cNvPr>
          <p:cNvSpPr>
            <a:spLocks noGrp="1"/>
          </p:cNvSpPr>
          <p:nvPr>
            <p:ph idx="1"/>
          </p:nvPr>
        </p:nvSpPr>
        <p:spPr>
          <a:xfrm>
            <a:off x="831445" y="2208301"/>
            <a:ext cx="4886116" cy="3639450"/>
          </a:xfrm>
        </p:spPr>
        <p:txBody>
          <a:bodyPr anchor="ctr">
            <a:noAutofit/>
          </a:bodyPr>
          <a:lstStyle/>
          <a:p>
            <a:pPr>
              <a:buNone/>
            </a:pPr>
            <a:r>
              <a:rPr lang="en-GB" sz="2000">
                <a:solidFill>
                  <a:srgbClr val="004286"/>
                </a:solidFill>
                <a:latin typeface="Work Sans"/>
                <a:ea typeface="Calibri"/>
                <a:cs typeface="Helvetica"/>
              </a:rPr>
              <a:t> „... critical literacy challenges the status quo to discover alternative pathways for social and self-development. Critical literacy aspires to ensure social, political, and emancipatory inclusion for all individuals and groups of individuals within any given society" (</a:t>
            </a:r>
            <a:r>
              <a:rPr lang="en-GB" sz="2000">
                <a:solidFill>
                  <a:srgbClr val="004286"/>
                </a:solidFill>
                <a:latin typeface="Work Sans"/>
                <a:ea typeface="Calibri"/>
                <a:cs typeface="Helvetica"/>
                <a:hlinkClick r:id="rId6">
                  <a:extLst>
                    <a:ext uri="{A12FA001-AC4F-418D-AE19-62706E023703}">
                      <ahyp:hlinkClr xmlns:ahyp="http://schemas.microsoft.com/office/drawing/2018/hyperlinkcolor" val="tx"/>
                    </a:ext>
                  </a:extLst>
                </a:hlinkClick>
              </a:rPr>
              <a:t>https://www.expectart.eu/wp-content/uploads/2024/11/241030_Deliverable-2.1.pdf</a:t>
            </a:r>
            <a:r>
              <a:rPr lang="de-DE" sz="2000">
                <a:solidFill>
                  <a:srgbClr val="004286"/>
                </a:solidFill>
                <a:latin typeface="Work Sans"/>
                <a:ea typeface="Calibri"/>
                <a:cs typeface="Helvetica"/>
              </a:rPr>
              <a:t>, p. 17)</a:t>
            </a:r>
          </a:p>
        </p:txBody>
      </p:sp>
      <p:pic>
        <p:nvPicPr>
          <p:cNvPr id="7" name="Grafik 6">
            <a:extLst>
              <a:ext uri="{FF2B5EF4-FFF2-40B4-BE49-F238E27FC236}">
                <a16:creationId xmlns:a16="http://schemas.microsoft.com/office/drawing/2014/main" id="{B50F2F50-7A5F-532D-09BD-1CFB7D1B2FC9}"/>
              </a:ext>
            </a:extLst>
          </p:cNvPr>
          <p:cNvPicPr>
            <a:picLocks noChangeAspect="1"/>
          </p:cNvPicPr>
          <p:nvPr/>
        </p:nvPicPr>
        <p:blipFill>
          <a:blip r:embed="rId7"/>
          <a:srcRect t="528" r="2" b="2"/>
          <a:stretch>
            <a:fillRect/>
          </a:stretch>
        </p:blipFill>
        <p:spPr>
          <a:xfrm>
            <a:off x="6769134" y="2042425"/>
            <a:ext cx="4880999" cy="3513718"/>
          </a:xfrm>
          <a:prstGeom prst="rect">
            <a:avLst/>
          </a:prstGeom>
        </p:spPr>
      </p:pic>
      <p:sp>
        <p:nvSpPr>
          <p:cNvPr id="3" name="Textfeld 2">
            <a:extLst>
              <a:ext uri="{FF2B5EF4-FFF2-40B4-BE49-F238E27FC236}">
                <a16:creationId xmlns:a16="http://schemas.microsoft.com/office/drawing/2014/main" id="{AD61CFD4-2E85-78B9-6810-F740FD617E26}"/>
              </a:ext>
            </a:extLst>
          </p:cNvPr>
          <p:cNvSpPr txBox="1"/>
          <p:nvPr/>
        </p:nvSpPr>
        <p:spPr>
          <a:xfrm>
            <a:off x="6766330" y="5609006"/>
            <a:ext cx="393031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200">
                <a:solidFill>
                  <a:srgbClr val="004286"/>
                </a:solidFill>
                <a:latin typeface="Work Sans"/>
              </a:rPr>
              <a:t>source: https://ic4ml.org/journal-article/the-critical-cultural-literacy-model/</a:t>
            </a:r>
            <a:endParaRPr lang="de-DE" sz="1200">
              <a:ea typeface="Calibri"/>
              <a:cs typeface="Calibri"/>
            </a:endParaRPr>
          </a:p>
        </p:txBody>
      </p:sp>
      <p:pic>
        <p:nvPicPr>
          <p:cNvPr id="8" name="Picture 2" descr="Spring School 2019">
            <a:extLst>
              <a:ext uri="{FF2B5EF4-FFF2-40B4-BE49-F238E27FC236}">
                <a16:creationId xmlns:a16="http://schemas.microsoft.com/office/drawing/2014/main" id="{174CD101-AB6C-3908-B0CE-E6033A19B5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3754" y="6032474"/>
            <a:ext cx="1267968" cy="77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47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6AE9A46-5B68-A9FB-230A-5301D9EC6F7D}"/>
              </a:ext>
            </a:extLst>
          </p:cNvPr>
          <p:cNvSpPr>
            <a:spLocks noGrp="1"/>
          </p:cNvSpPr>
          <p:nvPr>
            <p:ph type="title"/>
          </p:nvPr>
        </p:nvSpPr>
        <p:spPr>
          <a:xfrm>
            <a:off x="838200" y="903275"/>
            <a:ext cx="10515600" cy="1603931"/>
          </a:xfrm>
        </p:spPr>
        <p:txBody>
          <a:bodyPr>
            <a:normAutofit/>
          </a:bodyPr>
          <a:lstStyle/>
          <a:p>
            <a:r>
              <a:rPr lang="sl-SI" sz="4800" b="1">
                <a:solidFill>
                  <a:srgbClr val="CD0057"/>
                </a:solidFill>
                <a:latin typeface="Work Sans" pitchFamily="2" charset="0"/>
                <a:cs typeface="Sacramento"/>
              </a:rPr>
              <a:t>Methodological Framework</a:t>
            </a:r>
          </a:p>
        </p:txBody>
      </p:sp>
      <p:sp>
        <p:nvSpPr>
          <p:cNvPr id="3" name="Označba mesta vsebine 2">
            <a:extLst>
              <a:ext uri="{FF2B5EF4-FFF2-40B4-BE49-F238E27FC236}">
                <a16:creationId xmlns:a16="http://schemas.microsoft.com/office/drawing/2014/main" id="{906F974C-8336-B3D3-FF9C-6D90B50077F8}"/>
              </a:ext>
            </a:extLst>
          </p:cNvPr>
          <p:cNvSpPr>
            <a:spLocks noGrp="1"/>
          </p:cNvSpPr>
          <p:nvPr>
            <p:ph idx="1"/>
          </p:nvPr>
        </p:nvSpPr>
        <p:spPr>
          <a:xfrm>
            <a:off x="838200" y="2482620"/>
            <a:ext cx="10515600" cy="3596147"/>
          </a:xfrm>
        </p:spPr>
        <p:txBody>
          <a:bodyPr vert="horz" lIns="91440" tIns="45720" rIns="91440" bIns="45720" rtlCol="0" anchor="t">
            <a:normAutofit lnSpcReduction="10000"/>
          </a:bodyPr>
          <a:lstStyle/>
          <a:p>
            <a:pPr marL="0" indent="0">
              <a:buNone/>
            </a:pPr>
            <a:r>
              <a:rPr lang="en-GB" sz="2300">
                <a:solidFill>
                  <a:srgbClr val="004286"/>
                </a:solidFill>
                <a:latin typeface="Work Sans"/>
                <a:cs typeface="Roboto Slab Bold"/>
              </a:rPr>
              <a:t>Evolving comparative perspectives in the current project phase:</a:t>
            </a:r>
            <a:endParaRPr lang="de-DE">
              <a:solidFill>
                <a:srgbClr val="000000"/>
              </a:solidFill>
              <a:latin typeface="Calibri"/>
              <a:ea typeface="Calibri"/>
              <a:cs typeface="Calibri"/>
            </a:endParaRPr>
          </a:p>
          <a:p>
            <a:r>
              <a:rPr lang="en-GB" sz="2300">
                <a:solidFill>
                  <a:srgbClr val="004286"/>
                </a:solidFill>
                <a:latin typeface="Work Sans"/>
                <a:cs typeface="Roboto Slab Bold"/>
              </a:rPr>
              <a:t>Contrasting analyses of excerpts from key incidents (Sindberg Jensen &amp; Hobel 2020) from two case studies</a:t>
            </a:r>
            <a:endParaRPr lang="de-DE">
              <a:ea typeface="Calibri"/>
              <a:cs typeface="Calibri"/>
            </a:endParaRPr>
          </a:p>
          <a:p>
            <a:r>
              <a:rPr lang="en-GB" sz="2300">
                <a:solidFill>
                  <a:srgbClr val="004286"/>
                </a:solidFill>
                <a:latin typeface="Work Sans"/>
                <a:cs typeface="Roboto Slab Bold"/>
              </a:rPr>
              <a:t>Drawing on ethnographic data and verbal transcripts from classroom observations during the first and early stages of second field phase in the project </a:t>
            </a:r>
          </a:p>
          <a:p>
            <a:r>
              <a:rPr lang="en-GB" sz="2300">
                <a:solidFill>
                  <a:srgbClr val="004286"/>
                </a:solidFill>
                <a:latin typeface="Work Sans"/>
                <a:ea typeface="Calibri"/>
                <a:cs typeface="Roboto Slab Bold"/>
              </a:rPr>
              <a:t>Comparative perspectives: Cases and contexts are understood as dynamic and contingent results of casing, not as pre-defined entities based on </a:t>
            </a:r>
            <a:r>
              <a:rPr lang="en-GB" sz="2300" err="1">
                <a:solidFill>
                  <a:srgbClr val="004286"/>
                </a:solidFill>
                <a:latin typeface="Work Sans"/>
                <a:ea typeface="Calibri"/>
                <a:cs typeface="Roboto Slab Bold"/>
              </a:rPr>
              <a:t>spatio</a:t>
            </a:r>
            <a:r>
              <a:rPr lang="en-GB" sz="2300">
                <a:solidFill>
                  <a:srgbClr val="004286"/>
                </a:solidFill>
                <a:latin typeface="Work Sans"/>
                <a:ea typeface="Calibri"/>
                <a:cs typeface="Roboto Slab Bold"/>
              </a:rPr>
              <a:t>-geographical classifications (Parreira do Amaral 2021)</a:t>
            </a:r>
          </a:p>
          <a:p>
            <a:endParaRPr lang="en-GB" sz="2300">
              <a:solidFill>
                <a:srgbClr val="004286"/>
              </a:solidFill>
              <a:latin typeface="Work Sans"/>
              <a:ea typeface="Calibri"/>
              <a:cs typeface="Roboto Slab Bold"/>
            </a:endParaRPr>
          </a:p>
          <a:p>
            <a:endParaRPr lang="en-GB">
              <a:solidFill>
                <a:srgbClr val="000000"/>
              </a:solidFill>
              <a:latin typeface="Calibri"/>
              <a:ea typeface="Calibri"/>
              <a:cs typeface="Calibri"/>
            </a:endParaRPr>
          </a:p>
          <a:p>
            <a:endParaRPr lang="sl-SI" sz="2300">
              <a:solidFill>
                <a:srgbClr val="004286"/>
              </a:solidFill>
              <a:latin typeface="Roboto Slab Bold"/>
              <a:ea typeface="Roboto Slab Bold"/>
              <a:cs typeface="Roboto Slab Bold"/>
            </a:endParaRPr>
          </a:p>
        </p:txBody>
      </p:sp>
      <p:pic>
        <p:nvPicPr>
          <p:cNvPr id="6" name="Immagine 5" descr="EN-Funded by the EU-POS 10c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3398" y="6150122"/>
            <a:ext cx="2328334" cy="488517"/>
          </a:xfrm>
          <a:prstGeom prst="rect">
            <a:avLst/>
          </a:prstGeom>
        </p:spPr>
      </p:pic>
      <p:sp>
        <p:nvSpPr>
          <p:cNvPr id="12" name="Rettangolo 11"/>
          <p:cNvSpPr/>
          <p:nvPr/>
        </p:nvSpPr>
        <p:spPr>
          <a:xfrm>
            <a:off x="4660900" y="1"/>
            <a:ext cx="2781300" cy="863600"/>
          </a:xfrm>
          <a:prstGeom prst="rect">
            <a:avLst/>
          </a:prstGeom>
          <a:solidFill>
            <a:srgbClr val="CD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beli logotip.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926" y="341834"/>
            <a:ext cx="2419790" cy="336527"/>
          </a:xfrm>
          <a:prstGeom prst="rect">
            <a:avLst/>
          </a:prstGeom>
        </p:spPr>
      </p:pic>
      <p:cxnSp>
        <p:nvCxnSpPr>
          <p:cNvPr id="14" name="Connettore 1 13"/>
          <p:cNvCxnSpPr/>
          <p:nvPr/>
        </p:nvCxnSpPr>
        <p:spPr>
          <a:xfrm>
            <a:off x="524933" y="6045200"/>
            <a:ext cx="11125200" cy="0"/>
          </a:xfrm>
          <a:prstGeom prst="line">
            <a:avLst/>
          </a:prstGeom>
          <a:ln>
            <a:solidFill>
              <a:srgbClr val="004286"/>
            </a:solidFill>
          </a:ln>
        </p:spPr>
        <p:style>
          <a:lnRef idx="2">
            <a:schemeClr val="accent1"/>
          </a:lnRef>
          <a:fillRef idx="0">
            <a:schemeClr val="accent1"/>
          </a:fillRef>
          <a:effectRef idx="1">
            <a:schemeClr val="accent1"/>
          </a:effectRef>
          <a:fontRef idx="minor">
            <a:schemeClr val="tx1"/>
          </a:fontRef>
        </p:style>
      </p:cxnSp>
      <p:sp>
        <p:nvSpPr>
          <p:cNvPr id="15" name="Ovale 14"/>
          <p:cNvSpPr/>
          <p:nvPr/>
        </p:nvSpPr>
        <p:spPr>
          <a:xfrm>
            <a:off x="499533" y="6002867"/>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Ovale 15"/>
          <p:cNvSpPr/>
          <p:nvPr/>
        </p:nvSpPr>
        <p:spPr>
          <a:xfrm>
            <a:off x="11616265" y="6011334"/>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Grafik 3">
            <a:extLst>
              <a:ext uri="{FF2B5EF4-FFF2-40B4-BE49-F238E27FC236}">
                <a16:creationId xmlns:a16="http://schemas.microsoft.com/office/drawing/2014/main" id="{247C93A1-A957-3FF6-3545-BEE323F06DAE}"/>
              </a:ext>
            </a:extLst>
          </p:cNvPr>
          <p:cNvPicPr>
            <a:picLocks noChangeAspect="1"/>
          </p:cNvPicPr>
          <p:nvPr/>
        </p:nvPicPr>
        <p:blipFill>
          <a:blip r:embed="rId5"/>
          <a:srcRect/>
          <a:stretch>
            <a:fillRect/>
          </a:stretch>
        </p:blipFill>
        <p:spPr>
          <a:xfrm>
            <a:off x="361540" y="5291888"/>
            <a:ext cx="2204983" cy="2204983"/>
          </a:xfrm>
          <a:prstGeom prst="rect">
            <a:avLst/>
          </a:prstGeom>
        </p:spPr>
      </p:pic>
      <p:pic>
        <p:nvPicPr>
          <p:cNvPr id="5" name="Picture 2" descr="Spring School 2019">
            <a:extLst>
              <a:ext uri="{FF2B5EF4-FFF2-40B4-BE49-F238E27FC236}">
                <a16:creationId xmlns:a16="http://schemas.microsoft.com/office/drawing/2014/main" id="{3BE2BA21-D2CA-0573-AD0A-9FBF410DFF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3754" y="6032474"/>
            <a:ext cx="1267968" cy="77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123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6AE9A46-5B68-A9FB-230A-5301D9EC6F7D}"/>
              </a:ext>
            </a:extLst>
          </p:cNvPr>
          <p:cNvSpPr>
            <a:spLocks noGrp="1"/>
          </p:cNvSpPr>
          <p:nvPr>
            <p:ph type="title"/>
          </p:nvPr>
        </p:nvSpPr>
        <p:spPr>
          <a:xfrm>
            <a:off x="838200" y="903275"/>
            <a:ext cx="10515600" cy="1603931"/>
          </a:xfrm>
        </p:spPr>
        <p:txBody>
          <a:bodyPr>
            <a:normAutofit/>
          </a:bodyPr>
          <a:lstStyle/>
          <a:p>
            <a:r>
              <a:rPr lang="sl-SI" sz="4800" b="1" err="1">
                <a:solidFill>
                  <a:srgbClr val="CD0057"/>
                </a:solidFill>
                <a:latin typeface="Work Sans"/>
                <a:cs typeface="Sacramento"/>
              </a:rPr>
              <a:t>Case</a:t>
            </a:r>
            <a:r>
              <a:rPr lang="sl-SI" sz="4800" b="1">
                <a:solidFill>
                  <a:srgbClr val="CD0057"/>
                </a:solidFill>
                <a:latin typeface="Work Sans"/>
                <a:cs typeface="Sacramento"/>
              </a:rPr>
              <a:t> </a:t>
            </a:r>
            <a:r>
              <a:rPr lang="sl-SI" sz="4800" b="1" err="1">
                <a:solidFill>
                  <a:srgbClr val="CD0057"/>
                </a:solidFill>
                <a:latin typeface="Work Sans"/>
                <a:cs typeface="Sacramento"/>
              </a:rPr>
              <a:t>Study</a:t>
            </a:r>
            <a:r>
              <a:rPr lang="sl-SI" sz="4800" b="1">
                <a:solidFill>
                  <a:srgbClr val="CD0057"/>
                </a:solidFill>
                <a:latin typeface="Work Sans"/>
                <a:cs typeface="Sacramento"/>
              </a:rPr>
              <a:t> 1: </a:t>
            </a:r>
            <a:br>
              <a:rPr lang="sl-SI" sz="4800" b="1">
                <a:latin typeface="Work Sans" pitchFamily="2" charset="0"/>
                <a:cs typeface="Sacramento"/>
              </a:rPr>
            </a:br>
            <a:r>
              <a:rPr lang="sl-SI" sz="4800" b="1" err="1">
                <a:solidFill>
                  <a:srgbClr val="CD0057"/>
                </a:solidFill>
                <a:latin typeface="Work Sans"/>
                <a:cs typeface="Sacramento"/>
              </a:rPr>
              <a:t>Germany</a:t>
            </a:r>
            <a:endParaRPr lang="sl-SI" sz="4800" b="1">
              <a:solidFill>
                <a:srgbClr val="CD0057"/>
              </a:solidFill>
              <a:latin typeface="Work Sans"/>
              <a:cs typeface="Sacramento"/>
            </a:endParaRPr>
          </a:p>
        </p:txBody>
      </p:sp>
      <p:pic>
        <p:nvPicPr>
          <p:cNvPr id="6" name="Immagine 5" descr="EN-Funded by the EU-POS 10c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3398" y="6150122"/>
            <a:ext cx="2328334" cy="488517"/>
          </a:xfrm>
          <a:prstGeom prst="rect">
            <a:avLst/>
          </a:prstGeom>
        </p:spPr>
      </p:pic>
      <p:sp>
        <p:nvSpPr>
          <p:cNvPr id="12" name="Rettangolo 11"/>
          <p:cNvSpPr/>
          <p:nvPr/>
        </p:nvSpPr>
        <p:spPr>
          <a:xfrm>
            <a:off x="4660900" y="1"/>
            <a:ext cx="2781300" cy="863600"/>
          </a:xfrm>
          <a:prstGeom prst="rect">
            <a:avLst/>
          </a:prstGeom>
          <a:solidFill>
            <a:srgbClr val="CD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beli logotip.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926" y="341834"/>
            <a:ext cx="2419790" cy="336527"/>
          </a:xfrm>
          <a:prstGeom prst="rect">
            <a:avLst/>
          </a:prstGeom>
        </p:spPr>
      </p:pic>
      <p:cxnSp>
        <p:nvCxnSpPr>
          <p:cNvPr id="14" name="Connettore 1 13"/>
          <p:cNvCxnSpPr/>
          <p:nvPr/>
        </p:nvCxnSpPr>
        <p:spPr>
          <a:xfrm>
            <a:off x="524933" y="6045200"/>
            <a:ext cx="11125200" cy="0"/>
          </a:xfrm>
          <a:prstGeom prst="line">
            <a:avLst/>
          </a:prstGeom>
          <a:ln>
            <a:solidFill>
              <a:srgbClr val="004286"/>
            </a:solidFill>
          </a:ln>
        </p:spPr>
        <p:style>
          <a:lnRef idx="2">
            <a:schemeClr val="accent1"/>
          </a:lnRef>
          <a:fillRef idx="0">
            <a:schemeClr val="accent1"/>
          </a:fillRef>
          <a:effectRef idx="1">
            <a:schemeClr val="accent1"/>
          </a:effectRef>
          <a:fontRef idx="minor">
            <a:schemeClr val="tx1"/>
          </a:fontRef>
        </p:style>
      </p:cxnSp>
      <p:sp>
        <p:nvSpPr>
          <p:cNvPr id="15" name="Ovale 14"/>
          <p:cNvSpPr/>
          <p:nvPr/>
        </p:nvSpPr>
        <p:spPr>
          <a:xfrm>
            <a:off x="499533" y="6002867"/>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Ovale 15"/>
          <p:cNvSpPr/>
          <p:nvPr/>
        </p:nvSpPr>
        <p:spPr>
          <a:xfrm>
            <a:off x="11616265" y="6011334"/>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Grafik 3">
            <a:extLst>
              <a:ext uri="{FF2B5EF4-FFF2-40B4-BE49-F238E27FC236}">
                <a16:creationId xmlns:a16="http://schemas.microsoft.com/office/drawing/2014/main" id="{247C93A1-A957-3FF6-3545-BEE323F06DAE}"/>
              </a:ext>
            </a:extLst>
          </p:cNvPr>
          <p:cNvPicPr>
            <a:picLocks noChangeAspect="1"/>
          </p:cNvPicPr>
          <p:nvPr/>
        </p:nvPicPr>
        <p:blipFill>
          <a:blip r:embed="rId5"/>
          <a:srcRect/>
          <a:stretch>
            <a:fillRect/>
          </a:stretch>
        </p:blipFill>
        <p:spPr>
          <a:xfrm>
            <a:off x="361540" y="5291888"/>
            <a:ext cx="2204983" cy="2204983"/>
          </a:xfrm>
          <a:prstGeom prst="rect">
            <a:avLst/>
          </a:prstGeom>
        </p:spPr>
      </p:pic>
      <p:pic>
        <p:nvPicPr>
          <p:cNvPr id="5" name="Grafik 4">
            <a:extLst>
              <a:ext uri="{FF2B5EF4-FFF2-40B4-BE49-F238E27FC236}">
                <a16:creationId xmlns:a16="http://schemas.microsoft.com/office/drawing/2014/main" id="{4D860797-69EB-1EE4-16F2-5A5D347CA5D5}"/>
              </a:ext>
            </a:extLst>
          </p:cNvPr>
          <p:cNvPicPr>
            <a:picLocks noChangeAspect="1"/>
          </p:cNvPicPr>
          <p:nvPr/>
        </p:nvPicPr>
        <p:blipFill>
          <a:blip r:embed="rId6"/>
          <a:stretch>
            <a:fillRect/>
          </a:stretch>
        </p:blipFill>
        <p:spPr>
          <a:xfrm>
            <a:off x="5628038" y="1155308"/>
            <a:ext cx="6109498" cy="4551202"/>
          </a:xfrm>
          <a:prstGeom prst="rect">
            <a:avLst/>
          </a:prstGeom>
        </p:spPr>
      </p:pic>
      <p:sp>
        <p:nvSpPr>
          <p:cNvPr id="9" name="Označba mesta vsebine 2">
            <a:extLst>
              <a:ext uri="{FF2B5EF4-FFF2-40B4-BE49-F238E27FC236}">
                <a16:creationId xmlns:a16="http://schemas.microsoft.com/office/drawing/2014/main" id="{E7C4DE74-D654-B504-EB0C-13BDF2E6D784}"/>
              </a:ext>
            </a:extLst>
          </p:cNvPr>
          <p:cNvSpPr>
            <a:spLocks noGrp="1"/>
          </p:cNvSpPr>
          <p:nvPr>
            <p:ph idx="1"/>
          </p:nvPr>
        </p:nvSpPr>
        <p:spPr>
          <a:xfrm>
            <a:off x="5613303" y="5698169"/>
            <a:ext cx="5991472" cy="267115"/>
          </a:xfrm>
        </p:spPr>
        <p:txBody>
          <a:bodyPr vert="horz" lIns="91440" tIns="45720" rIns="91440" bIns="45720" rtlCol="0" anchor="t">
            <a:noAutofit/>
          </a:bodyPr>
          <a:lstStyle/>
          <a:p>
            <a:pPr marL="0" indent="0" algn="r">
              <a:buNone/>
            </a:pPr>
            <a:r>
              <a:rPr lang="de-DE" sz="1200">
                <a:solidFill>
                  <a:srgbClr val="004286"/>
                </a:solidFill>
                <a:latin typeface="Work Sans"/>
                <a:ea typeface="Red Hat Text Medium"/>
                <a:cs typeface="Red Hat Text Medium"/>
              </a:rPr>
              <a:t>Film </a:t>
            </a:r>
            <a:r>
              <a:rPr lang="de-DE" sz="1200" err="1">
                <a:solidFill>
                  <a:srgbClr val="004286"/>
                </a:solidFill>
                <a:latin typeface="Work Sans"/>
                <a:ea typeface="Red Hat Text Medium"/>
                <a:cs typeface="Red Hat Text Medium"/>
              </a:rPr>
              <a:t>screening</a:t>
            </a:r>
            <a:r>
              <a:rPr lang="de-DE" sz="1200">
                <a:solidFill>
                  <a:srgbClr val="004286"/>
                </a:solidFill>
                <a:latin typeface="Work Sans"/>
                <a:ea typeface="Red Hat Text Medium"/>
                <a:cs typeface="Red Hat Text Medium"/>
              </a:rPr>
              <a:t> in </a:t>
            </a:r>
            <a:r>
              <a:rPr lang="de-DE" sz="1200" err="1">
                <a:solidFill>
                  <a:srgbClr val="004286"/>
                </a:solidFill>
                <a:latin typeface="Work Sans"/>
                <a:ea typeface="Red Hat Text Medium"/>
                <a:cs typeface="Red Hat Text Medium"/>
              </a:rPr>
              <a:t>the</a:t>
            </a:r>
            <a:r>
              <a:rPr lang="de-DE" sz="1200">
                <a:solidFill>
                  <a:srgbClr val="004286"/>
                </a:solidFill>
                <a:latin typeface="Work Sans"/>
                <a:ea typeface="Red Hat Text Medium"/>
                <a:cs typeface="Red Hat Text Medium"/>
              </a:rPr>
              <a:t> </a:t>
            </a:r>
            <a:r>
              <a:rPr lang="de-DE" sz="1200" err="1">
                <a:solidFill>
                  <a:srgbClr val="004286"/>
                </a:solidFill>
                <a:latin typeface="Work Sans"/>
                <a:ea typeface="Red Hat Text Medium"/>
                <a:cs typeface="Red Hat Text Medium"/>
              </a:rPr>
              <a:t>classroom</a:t>
            </a:r>
            <a:r>
              <a:rPr lang="de-DE" sz="1200">
                <a:solidFill>
                  <a:srgbClr val="004286"/>
                </a:solidFill>
                <a:latin typeface="Work Sans"/>
                <a:ea typeface="Red Hat Text Medium"/>
                <a:cs typeface="Red Hat Text Medium"/>
              </a:rPr>
              <a:t>, 21.02.2025 </a:t>
            </a:r>
            <a:endParaRPr lang="sl-SI" sz="1200">
              <a:solidFill>
                <a:srgbClr val="004286"/>
              </a:solidFill>
              <a:latin typeface="Work Sans"/>
              <a:ea typeface="Red Hat Text Medium"/>
              <a:cs typeface="Roboto Slab Bold"/>
            </a:endParaRPr>
          </a:p>
        </p:txBody>
      </p:sp>
      <p:pic>
        <p:nvPicPr>
          <p:cNvPr id="3" name="Grafik 2" descr="Ein Bild, das Text, Menschliches Gesicht, Kleidung, Lächeln enthält.&#10;&#10;KI-generierte Inhalte können fehlerhaft sein.">
            <a:extLst>
              <a:ext uri="{FF2B5EF4-FFF2-40B4-BE49-F238E27FC236}">
                <a16:creationId xmlns:a16="http://schemas.microsoft.com/office/drawing/2014/main" id="{1B78BADA-1196-D572-972E-E6569C47DAB5}"/>
              </a:ext>
            </a:extLst>
          </p:cNvPr>
          <p:cNvPicPr>
            <a:picLocks noChangeAspect="1"/>
          </p:cNvPicPr>
          <p:nvPr/>
        </p:nvPicPr>
        <p:blipFill>
          <a:blip r:embed="rId7"/>
          <a:stretch>
            <a:fillRect/>
          </a:stretch>
        </p:blipFill>
        <p:spPr>
          <a:xfrm>
            <a:off x="2421212" y="2475693"/>
            <a:ext cx="2244749" cy="3218626"/>
          </a:xfrm>
          <a:prstGeom prst="rect">
            <a:avLst/>
          </a:prstGeom>
        </p:spPr>
      </p:pic>
      <p:pic>
        <p:nvPicPr>
          <p:cNvPr id="7" name="Picture 2" descr="Spring School 2019">
            <a:extLst>
              <a:ext uri="{FF2B5EF4-FFF2-40B4-BE49-F238E27FC236}">
                <a16:creationId xmlns:a16="http://schemas.microsoft.com/office/drawing/2014/main" id="{AF11DC9D-9533-F0A3-3C47-20B21D4062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3754" y="6032474"/>
            <a:ext cx="1267968" cy="77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605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C65D6-F6C0-F8D4-62A4-63B9320C57E6}"/>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B3106D7-5736-E325-A6B6-B40E3D7BDA98}"/>
              </a:ext>
            </a:extLst>
          </p:cNvPr>
          <p:cNvSpPr>
            <a:spLocks noGrp="1"/>
          </p:cNvSpPr>
          <p:nvPr>
            <p:ph type="title"/>
          </p:nvPr>
        </p:nvSpPr>
        <p:spPr>
          <a:xfrm>
            <a:off x="796255" y="511789"/>
            <a:ext cx="10515600" cy="1603931"/>
          </a:xfrm>
        </p:spPr>
        <p:txBody>
          <a:bodyPr>
            <a:normAutofit/>
          </a:bodyPr>
          <a:lstStyle/>
          <a:p>
            <a:r>
              <a:rPr lang="sl-SI" sz="4800" b="1" err="1">
                <a:solidFill>
                  <a:srgbClr val="CD0057"/>
                </a:solidFill>
                <a:latin typeface="Work Sans"/>
                <a:cs typeface="Sacramento"/>
              </a:rPr>
              <a:t>Case</a:t>
            </a:r>
            <a:r>
              <a:rPr lang="sl-SI" sz="4800" b="1">
                <a:solidFill>
                  <a:srgbClr val="CD0057"/>
                </a:solidFill>
                <a:latin typeface="Work Sans"/>
                <a:cs typeface="Sacramento"/>
              </a:rPr>
              <a:t> </a:t>
            </a:r>
            <a:r>
              <a:rPr lang="sl-SI" sz="4800" b="1" err="1">
                <a:solidFill>
                  <a:srgbClr val="CD0057"/>
                </a:solidFill>
                <a:latin typeface="Work Sans"/>
                <a:cs typeface="Sacramento"/>
              </a:rPr>
              <a:t>Study</a:t>
            </a:r>
            <a:r>
              <a:rPr lang="sl-SI" sz="4800" b="1">
                <a:solidFill>
                  <a:srgbClr val="CD0057"/>
                </a:solidFill>
                <a:latin typeface="Work Sans"/>
                <a:cs typeface="Sacramento"/>
              </a:rPr>
              <a:t> 1: </a:t>
            </a:r>
          </a:p>
        </p:txBody>
      </p:sp>
      <p:sp>
        <p:nvSpPr>
          <p:cNvPr id="3" name="Označba mesta vsebine 2">
            <a:extLst>
              <a:ext uri="{FF2B5EF4-FFF2-40B4-BE49-F238E27FC236}">
                <a16:creationId xmlns:a16="http://schemas.microsoft.com/office/drawing/2014/main" id="{9644E008-A82B-3503-E399-BABF49C10214}"/>
              </a:ext>
            </a:extLst>
          </p:cNvPr>
          <p:cNvSpPr>
            <a:spLocks noGrp="1"/>
          </p:cNvSpPr>
          <p:nvPr>
            <p:ph idx="1"/>
          </p:nvPr>
        </p:nvSpPr>
        <p:spPr>
          <a:xfrm>
            <a:off x="838200" y="2482620"/>
            <a:ext cx="10515600" cy="3596147"/>
          </a:xfrm>
        </p:spPr>
        <p:txBody>
          <a:bodyPr vert="horz" lIns="91440" tIns="45720" rIns="91440" bIns="45720" rtlCol="0" anchor="t">
            <a:normAutofit/>
          </a:bodyPr>
          <a:lstStyle/>
          <a:p>
            <a:endParaRPr lang="de-DE" sz="2300">
              <a:solidFill>
                <a:srgbClr val="004286"/>
              </a:solidFill>
              <a:latin typeface="Work Sans"/>
              <a:ea typeface="Red Hat Text Medium"/>
              <a:cs typeface="Red Hat Text Medium"/>
            </a:endParaRPr>
          </a:p>
          <a:p>
            <a:endParaRPr lang="sl-SI" sz="2300">
              <a:solidFill>
                <a:srgbClr val="004286"/>
              </a:solidFill>
              <a:latin typeface="Work Sans" pitchFamily="2" charset="77"/>
              <a:cs typeface="Roboto Slab Bold"/>
            </a:endParaRPr>
          </a:p>
        </p:txBody>
      </p:sp>
      <p:pic>
        <p:nvPicPr>
          <p:cNvPr id="6" name="Immagine 5" descr="EN-Funded by the EU-POS 10cm.jpg">
            <a:extLst>
              <a:ext uri="{FF2B5EF4-FFF2-40B4-BE49-F238E27FC236}">
                <a16:creationId xmlns:a16="http://schemas.microsoft.com/office/drawing/2014/main" id="{536EB1C9-29DD-8FC5-B6AB-17E9530C8E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3398" y="6150122"/>
            <a:ext cx="2328334" cy="488517"/>
          </a:xfrm>
          <a:prstGeom prst="rect">
            <a:avLst/>
          </a:prstGeom>
        </p:spPr>
      </p:pic>
      <p:sp>
        <p:nvSpPr>
          <p:cNvPr id="12" name="Rettangolo 11">
            <a:extLst>
              <a:ext uri="{FF2B5EF4-FFF2-40B4-BE49-F238E27FC236}">
                <a16:creationId xmlns:a16="http://schemas.microsoft.com/office/drawing/2014/main" id="{00F08352-D881-03B1-DE38-1DE997BC02B8}"/>
              </a:ext>
            </a:extLst>
          </p:cNvPr>
          <p:cNvSpPr/>
          <p:nvPr/>
        </p:nvSpPr>
        <p:spPr>
          <a:xfrm>
            <a:off x="4660900" y="1"/>
            <a:ext cx="2781300" cy="863600"/>
          </a:xfrm>
          <a:prstGeom prst="rect">
            <a:avLst/>
          </a:prstGeom>
          <a:solidFill>
            <a:srgbClr val="CD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beli logotip.eps">
            <a:extLst>
              <a:ext uri="{FF2B5EF4-FFF2-40B4-BE49-F238E27FC236}">
                <a16:creationId xmlns:a16="http://schemas.microsoft.com/office/drawing/2014/main" id="{F76E97B5-3F52-548F-9B80-31BB407DEB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926" y="341834"/>
            <a:ext cx="2419790" cy="336527"/>
          </a:xfrm>
          <a:prstGeom prst="rect">
            <a:avLst/>
          </a:prstGeom>
        </p:spPr>
      </p:pic>
      <p:cxnSp>
        <p:nvCxnSpPr>
          <p:cNvPr id="14" name="Connettore 1 13">
            <a:extLst>
              <a:ext uri="{FF2B5EF4-FFF2-40B4-BE49-F238E27FC236}">
                <a16:creationId xmlns:a16="http://schemas.microsoft.com/office/drawing/2014/main" id="{03C53DBD-C1A8-F5D4-54AC-2405D1420DE6}"/>
              </a:ext>
            </a:extLst>
          </p:cNvPr>
          <p:cNvCxnSpPr/>
          <p:nvPr/>
        </p:nvCxnSpPr>
        <p:spPr>
          <a:xfrm>
            <a:off x="524933" y="6045200"/>
            <a:ext cx="11125200" cy="0"/>
          </a:xfrm>
          <a:prstGeom prst="line">
            <a:avLst/>
          </a:prstGeom>
          <a:ln>
            <a:solidFill>
              <a:srgbClr val="004286"/>
            </a:solidFill>
          </a:ln>
        </p:spPr>
        <p:style>
          <a:lnRef idx="2">
            <a:schemeClr val="accent1"/>
          </a:lnRef>
          <a:fillRef idx="0">
            <a:schemeClr val="accent1"/>
          </a:fillRef>
          <a:effectRef idx="1">
            <a:schemeClr val="accent1"/>
          </a:effectRef>
          <a:fontRef idx="minor">
            <a:schemeClr val="tx1"/>
          </a:fontRef>
        </p:style>
      </p:cxnSp>
      <p:sp>
        <p:nvSpPr>
          <p:cNvPr id="15" name="Ovale 14">
            <a:extLst>
              <a:ext uri="{FF2B5EF4-FFF2-40B4-BE49-F238E27FC236}">
                <a16:creationId xmlns:a16="http://schemas.microsoft.com/office/drawing/2014/main" id="{C9F87E6D-70BA-655F-65E4-9E07D6E140BF}"/>
              </a:ext>
            </a:extLst>
          </p:cNvPr>
          <p:cNvSpPr/>
          <p:nvPr/>
        </p:nvSpPr>
        <p:spPr>
          <a:xfrm>
            <a:off x="499533" y="6002867"/>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BFDC32ED-F63B-5C9C-1AE0-5D6029E26FF9}"/>
              </a:ext>
            </a:extLst>
          </p:cNvPr>
          <p:cNvSpPr/>
          <p:nvPr/>
        </p:nvSpPr>
        <p:spPr>
          <a:xfrm>
            <a:off x="11616265" y="6011334"/>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Grafik 3">
            <a:extLst>
              <a:ext uri="{FF2B5EF4-FFF2-40B4-BE49-F238E27FC236}">
                <a16:creationId xmlns:a16="http://schemas.microsoft.com/office/drawing/2014/main" id="{AEB139AA-272C-EF01-22FD-D6697F7F7016}"/>
              </a:ext>
            </a:extLst>
          </p:cNvPr>
          <p:cNvPicPr>
            <a:picLocks noChangeAspect="1"/>
          </p:cNvPicPr>
          <p:nvPr/>
        </p:nvPicPr>
        <p:blipFill>
          <a:blip r:embed="rId5"/>
          <a:srcRect/>
          <a:stretch>
            <a:fillRect/>
          </a:stretch>
        </p:blipFill>
        <p:spPr>
          <a:xfrm>
            <a:off x="361540" y="5291888"/>
            <a:ext cx="2204983" cy="2204983"/>
          </a:xfrm>
          <a:prstGeom prst="rect">
            <a:avLst/>
          </a:prstGeom>
        </p:spPr>
      </p:pic>
      <p:sp>
        <p:nvSpPr>
          <p:cNvPr id="5" name="Textfeld 4">
            <a:extLst>
              <a:ext uri="{FF2B5EF4-FFF2-40B4-BE49-F238E27FC236}">
                <a16:creationId xmlns:a16="http://schemas.microsoft.com/office/drawing/2014/main" id="{26B94611-CBDD-7477-4E3C-92EB440D5798}"/>
              </a:ext>
            </a:extLst>
          </p:cNvPr>
          <p:cNvSpPr txBox="1"/>
          <p:nvPr/>
        </p:nvSpPr>
        <p:spPr>
          <a:xfrm>
            <a:off x="941016" y="1713750"/>
            <a:ext cx="11068473"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err="1">
                <a:solidFill>
                  <a:srgbClr val="004286"/>
                </a:solidFill>
                <a:latin typeface="Work Sans"/>
                <a:ea typeface="Calibri"/>
              </a:rPr>
              <a:t>Kimlotte</a:t>
            </a:r>
            <a:r>
              <a:rPr lang="en-GB" sz="2000">
                <a:solidFill>
                  <a:srgbClr val="004286"/>
                </a:solidFill>
                <a:latin typeface="Work Sans"/>
                <a:ea typeface="Calibri"/>
              </a:rPr>
              <a:t> says that she wants to give the children a content note for the upcoming film. Some students show interest and ask what it means. </a:t>
            </a:r>
            <a:r>
              <a:rPr lang="en-GB" sz="2000" err="1">
                <a:solidFill>
                  <a:srgbClr val="004286"/>
                </a:solidFill>
                <a:latin typeface="Work Sans"/>
                <a:ea typeface="Calibri"/>
              </a:rPr>
              <a:t>Kimlotte</a:t>
            </a:r>
            <a:r>
              <a:rPr lang="en-GB" sz="2000">
                <a:solidFill>
                  <a:srgbClr val="004286"/>
                </a:solidFill>
                <a:latin typeface="Work Sans"/>
                <a:ea typeface="Calibri"/>
              </a:rPr>
              <a:t> explains: ‘It's something you should know before watching a film’ and adds ‘because the film is also about war.’ A student adds ‘and about bullying,’ which </a:t>
            </a:r>
            <a:r>
              <a:rPr lang="en-GB" sz="2000" err="1">
                <a:solidFill>
                  <a:srgbClr val="004286"/>
                </a:solidFill>
                <a:latin typeface="Work Sans"/>
                <a:ea typeface="Calibri"/>
              </a:rPr>
              <a:t>Kimlotte</a:t>
            </a:r>
            <a:r>
              <a:rPr lang="en-GB" sz="2000">
                <a:solidFill>
                  <a:srgbClr val="004286"/>
                </a:solidFill>
                <a:latin typeface="Work Sans"/>
                <a:ea typeface="Calibri"/>
              </a:rPr>
              <a:t> picks up on and confirms. She adds: ‘and above all about racism.’ When </a:t>
            </a:r>
            <a:r>
              <a:rPr lang="en-GB" sz="2000" err="1">
                <a:solidFill>
                  <a:srgbClr val="004286"/>
                </a:solidFill>
                <a:latin typeface="Work Sans"/>
                <a:ea typeface="Calibri"/>
              </a:rPr>
              <a:t>Kimlotte</a:t>
            </a:r>
            <a:r>
              <a:rPr lang="en-GB" sz="2000">
                <a:solidFill>
                  <a:srgbClr val="004286"/>
                </a:solidFill>
                <a:latin typeface="Work Sans"/>
                <a:ea typeface="Calibri"/>
              </a:rPr>
              <a:t> asks about the term racism, the students respond very actively. Many raise their hands to share their knowledge, while others point out that they know the term from religious education. […] The discussion expands to include other forms of discrimination. A student brings up the concept of disability, whereupon </a:t>
            </a:r>
            <a:r>
              <a:rPr lang="en-GB" sz="2000" err="1">
                <a:solidFill>
                  <a:srgbClr val="004286"/>
                </a:solidFill>
                <a:latin typeface="Work Sans"/>
                <a:ea typeface="Calibri"/>
              </a:rPr>
              <a:t>Kimlotte</a:t>
            </a:r>
            <a:r>
              <a:rPr lang="en-GB" sz="2000">
                <a:solidFill>
                  <a:srgbClr val="004286"/>
                </a:solidFill>
                <a:latin typeface="Work Sans"/>
                <a:ea typeface="Calibri"/>
              </a:rPr>
              <a:t> explains the distinction between racism and ableism. […] Poverty is also discussed as a possible form of discrimination. One student brings up the idea that wearing glasses can lead to</a:t>
            </a:r>
            <a:r>
              <a:rPr lang="sl-SI" sz="2000">
                <a:solidFill>
                  <a:srgbClr val="004286"/>
                </a:solidFill>
                <a:latin typeface="Work Sans"/>
                <a:ea typeface="Calibri"/>
              </a:rPr>
              <a:t> </a:t>
            </a:r>
            <a:r>
              <a:rPr lang="en-GB" sz="2000">
                <a:solidFill>
                  <a:srgbClr val="004286"/>
                </a:solidFill>
                <a:latin typeface="Work Sans"/>
                <a:ea typeface="Calibri"/>
              </a:rPr>
              <a:t>exclusion. </a:t>
            </a:r>
            <a:r>
              <a:rPr lang="en-GB" sz="2000" err="1">
                <a:solidFill>
                  <a:srgbClr val="004286"/>
                </a:solidFill>
                <a:latin typeface="Work Sans"/>
                <a:ea typeface="Calibri"/>
              </a:rPr>
              <a:t>Kimlotte</a:t>
            </a:r>
            <a:r>
              <a:rPr lang="en-GB" sz="2000">
                <a:solidFill>
                  <a:srgbClr val="004286"/>
                </a:solidFill>
                <a:latin typeface="Work Sans"/>
                <a:ea typeface="Calibri"/>
              </a:rPr>
              <a:t> explains the difference between bullying and racism.</a:t>
            </a:r>
          </a:p>
          <a:p>
            <a:pPr algn="l"/>
            <a:endParaRPr lang="de-DE">
              <a:ea typeface="Calibri"/>
              <a:cs typeface="Calibri"/>
            </a:endParaRPr>
          </a:p>
        </p:txBody>
      </p:sp>
      <p:pic>
        <p:nvPicPr>
          <p:cNvPr id="7" name="Picture 2" descr="Spring School 2019">
            <a:extLst>
              <a:ext uri="{FF2B5EF4-FFF2-40B4-BE49-F238E27FC236}">
                <a16:creationId xmlns:a16="http://schemas.microsoft.com/office/drawing/2014/main" id="{0D4CB4DD-97D8-6C58-C21A-D81E090D5F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3754" y="6032474"/>
            <a:ext cx="1267968" cy="77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840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27B13-D89B-8534-772A-E99122E43D42}"/>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EEB6343A-E180-1959-6703-216E52B87C47}"/>
              </a:ext>
            </a:extLst>
          </p:cNvPr>
          <p:cNvSpPr>
            <a:spLocks noGrp="1"/>
          </p:cNvSpPr>
          <p:nvPr>
            <p:ph type="title"/>
          </p:nvPr>
        </p:nvSpPr>
        <p:spPr>
          <a:xfrm>
            <a:off x="838200" y="511789"/>
            <a:ext cx="10515600" cy="1603931"/>
          </a:xfrm>
        </p:spPr>
        <p:txBody>
          <a:bodyPr>
            <a:normAutofit/>
          </a:bodyPr>
          <a:lstStyle/>
          <a:p>
            <a:r>
              <a:rPr lang="sl-SI" sz="4800" b="1" err="1">
                <a:solidFill>
                  <a:srgbClr val="CD0057"/>
                </a:solidFill>
                <a:latin typeface="Work Sans"/>
                <a:cs typeface="Sacramento"/>
              </a:rPr>
              <a:t>Case</a:t>
            </a:r>
            <a:r>
              <a:rPr lang="sl-SI" sz="4800" b="1">
                <a:solidFill>
                  <a:srgbClr val="CD0057"/>
                </a:solidFill>
                <a:latin typeface="Work Sans"/>
                <a:cs typeface="Sacramento"/>
              </a:rPr>
              <a:t> </a:t>
            </a:r>
            <a:r>
              <a:rPr lang="sl-SI" sz="4800" b="1" err="1">
                <a:solidFill>
                  <a:srgbClr val="CD0057"/>
                </a:solidFill>
                <a:latin typeface="Work Sans"/>
                <a:cs typeface="Sacramento"/>
              </a:rPr>
              <a:t>Study</a:t>
            </a:r>
            <a:r>
              <a:rPr lang="sl-SI" sz="4800" b="1">
                <a:solidFill>
                  <a:srgbClr val="CD0057"/>
                </a:solidFill>
                <a:latin typeface="Work Sans"/>
                <a:cs typeface="Sacramento"/>
              </a:rPr>
              <a:t> 1: </a:t>
            </a:r>
          </a:p>
        </p:txBody>
      </p:sp>
      <p:sp>
        <p:nvSpPr>
          <p:cNvPr id="3" name="Označba mesta vsebine 2">
            <a:extLst>
              <a:ext uri="{FF2B5EF4-FFF2-40B4-BE49-F238E27FC236}">
                <a16:creationId xmlns:a16="http://schemas.microsoft.com/office/drawing/2014/main" id="{C74A6039-30A1-1840-E0A6-6B7032F78243}"/>
              </a:ext>
            </a:extLst>
          </p:cNvPr>
          <p:cNvSpPr>
            <a:spLocks noGrp="1"/>
          </p:cNvSpPr>
          <p:nvPr>
            <p:ph idx="1"/>
          </p:nvPr>
        </p:nvSpPr>
        <p:spPr>
          <a:xfrm>
            <a:off x="838200" y="2482620"/>
            <a:ext cx="10515600" cy="3596147"/>
          </a:xfrm>
        </p:spPr>
        <p:txBody>
          <a:bodyPr vert="horz" lIns="91440" tIns="45720" rIns="91440" bIns="45720" rtlCol="0" anchor="t">
            <a:normAutofit/>
          </a:bodyPr>
          <a:lstStyle/>
          <a:p>
            <a:endParaRPr lang="de-DE" sz="2300">
              <a:solidFill>
                <a:srgbClr val="004286"/>
              </a:solidFill>
              <a:latin typeface="Work Sans"/>
              <a:ea typeface="Red Hat Text Medium"/>
              <a:cs typeface="Red Hat Text Medium"/>
            </a:endParaRPr>
          </a:p>
          <a:p>
            <a:endParaRPr lang="sl-SI" sz="2300">
              <a:solidFill>
                <a:srgbClr val="004286"/>
              </a:solidFill>
              <a:latin typeface="Work Sans" pitchFamily="2" charset="77"/>
              <a:cs typeface="Roboto Slab Bold"/>
            </a:endParaRPr>
          </a:p>
        </p:txBody>
      </p:sp>
      <p:pic>
        <p:nvPicPr>
          <p:cNvPr id="6" name="Immagine 5" descr="EN-Funded by the EU-POS 10cm.jpg">
            <a:extLst>
              <a:ext uri="{FF2B5EF4-FFF2-40B4-BE49-F238E27FC236}">
                <a16:creationId xmlns:a16="http://schemas.microsoft.com/office/drawing/2014/main" id="{E9BEEEF0-271F-C1F4-FF37-65EC47E708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3398" y="6150122"/>
            <a:ext cx="2328334" cy="488517"/>
          </a:xfrm>
          <a:prstGeom prst="rect">
            <a:avLst/>
          </a:prstGeom>
        </p:spPr>
      </p:pic>
      <p:sp>
        <p:nvSpPr>
          <p:cNvPr id="12" name="Rettangolo 11">
            <a:extLst>
              <a:ext uri="{FF2B5EF4-FFF2-40B4-BE49-F238E27FC236}">
                <a16:creationId xmlns:a16="http://schemas.microsoft.com/office/drawing/2014/main" id="{A97768FE-5E04-ED44-D318-43A4266482D4}"/>
              </a:ext>
            </a:extLst>
          </p:cNvPr>
          <p:cNvSpPr/>
          <p:nvPr/>
        </p:nvSpPr>
        <p:spPr>
          <a:xfrm>
            <a:off x="4660900" y="1"/>
            <a:ext cx="2781300" cy="863600"/>
          </a:xfrm>
          <a:prstGeom prst="rect">
            <a:avLst/>
          </a:prstGeom>
          <a:solidFill>
            <a:srgbClr val="CD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beli logotip.eps">
            <a:extLst>
              <a:ext uri="{FF2B5EF4-FFF2-40B4-BE49-F238E27FC236}">
                <a16:creationId xmlns:a16="http://schemas.microsoft.com/office/drawing/2014/main" id="{A2A89D10-295F-9C3A-E1D9-9C4F9CD93E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926" y="341834"/>
            <a:ext cx="2419790" cy="336527"/>
          </a:xfrm>
          <a:prstGeom prst="rect">
            <a:avLst/>
          </a:prstGeom>
        </p:spPr>
      </p:pic>
      <p:cxnSp>
        <p:nvCxnSpPr>
          <p:cNvPr id="14" name="Connettore 1 13">
            <a:extLst>
              <a:ext uri="{FF2B5EF4-FFF2-40B4-BE49-F238E27FC236}">
                <a16:creationId xmlns:a16="http://schemas.microsoft.com/office/drawing/2014/main" id="{B4BBEE46-6C9F-E240-D4CE-97C90779E3CF}"/>
              </a:ext>
            </a:extLst>
          </p:cNvPr>
          <p:cNvCxnSpPr/>
          <p:nvPr/>
        </p:nvCxnSpPr>
        <p:spPr>
          <a:xfrm>
            <a:off x="524933" y="6045200"/>
            <a:ext cx="11125200" cy="0"/>
          </a:xfrm>
          <a:prstGeom prst="line">
            <a:avLst/>
          </a:prstGeom>
          <a:ln>
            <a:solidFill>
              <a:srgbClr val="004286"/>
            </a:solidFill>
          </a:ln>
        </p:spPr>
        <p:style>
          <a:lnRef idx="2">
            <a:schemeClr val="accent1"/>
          </a:lnRef>
          <a:fillRef idx="0">
            <a:schemeClr val="accent1"/>
          </a:fillRef>
          <a:effectRef idx="1">
            <a:schemeClr val="accent1"/>
          </a:effectRef>
          <a:fontRef idx="minor">
            <a:schemeClr val="tx1"/>
          </a:fontRef>
        </p:style>
      </p:cxnSp>
      <p:sp>
        <p:nvSpPr>
          <p:cNvPr id="15" name="Ovale 14">
            <a:extLst>
              <a:ext uri="{FF2B5EF4-FFF2-40B4-BE49-F238E27FC236}">
                <a16:creationId xmlns:a16="http://schemas.microsoft.com/office/drawing/2014/main" id="{98993FA7-6EDE-8ACD-F591-814F193BC675}"/>
              </a:ext>
            </a:extLst>
          </p:cNvPr>
          <p:cNvSpPr/>
          <p:nvPr/>
        </p:nvSpPr>
        <p:spPr>
          <a:xfrm>
            <a:off x="499533" y="6002867"/>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33ADA42F-E81A-16FF-0284-8E4F95090A63}"/>
              </a:ext>
            </a:extLst>
          </p:cNvPr>
          <p:cNvSpPr/>
          <p:nvPr/>
        </p:nvSpPr>
        <p:spPr>
          <a:xfrm>
            <a:off x="11616265" y="6011334"/>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Grafik 3">
            <a:extLst>
              <a:ext uri="{FF2B5EF4-FFF2-40B4-BE49-F238E27FC236}">
                <a16:creationId xmlns:a16="http://schemas.microsoft.com/office/drawing/2014/main" id="{607FF9AA-39CC-89E8-FF9D-4E224BDBD98F}"/>
              </a:ext>
            </a:extLst>
          </p:cNvPr>
          <p:cNvPicPr>
            <a:picLocks noChangeAspect="1"/>
          </p:cNvPicPr>
          <p:nvPr/>
        </p:nvPicPr>
        <p:blipFill>
          <a:blip r:embed="rId5"/>
          <a:srcRect/>
          <a:stretch>
            <a:fillRect/>
          </a:stretch>
        </p:blipFill>
        <p:spPr>
          <a:xfrm>
            <a:off x="361540" y="5291888"/>
            <a:ext cx="2204983" cy="2204983"/>
          </a:xfrm>
          <a:prstGeom prst="rect">
            <a:avLst/>
          </a:prstGeom>
        </p:spPr>
      </p:pic>
      <p:sp>
        <p:nvSpPr>
          <p:cNvPr id="5" name="Textfeld 4">
            <a:extLst>
              <a:ext uri="{FF2B5EF4-FFF2-40B4-BE49-F238E27FC236}">
                <a16:creationId xmlns:a16="http://schemas.microsoft.com/office/drawing/2014/main" id="{27D0873F-923F-766C-1C81-4E56EF087F54}"/>
              </a:ext>
            </a:extLst>
          </p:cNvPr>
          <p:cNvSpPr txBox="1"/>
          <p:nvPr/>
        </p:nvSpPr>
        <p:spPr>
          <a:xfrm>
            <a:off x="836153" y="1662262"/>
            <a:ext cx="11068473" cy="44781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900">
                <a:solidFill>
                  <a:srgbClr val="004286"/>
                </a:solidFill>
                <a:latin typeface="Work Sans"/>
                <a:ea typeface="Calibri"/>
              </a:rPr>
              <a:t>Then </a:t>
            </a:r>
            <a:r>
              <a:rPr lang="en-GB" sz="1900" err="1">
                <a:solidFill>
                  <a:srgbClr val="004286"/>
                </a:solidFill>
                <a:latin typeface="Work Sans"/>
                <a:ea typeface="Calibri"/>
              </a:rPr>
              <a:t>Kimlotte</a:t>
            </a:r>
            <a:r>
              <a:rPr lang="en-GB" sz="1900">
                <a:solidFill>
                  <a:srgbClr val="004286"/>
                </a:solidFill>
                <a:latin typeface="Work Sans"/>
                <a:ea typeface="Calibri"/>
              </a:rPr>
              <a:t> explains: ’Well, these two topics are addressed a lot in the film. And I want to say that if it somehow makes you either sad or you feel it's just too much for you, then you come to one of us three and then we just go outside. Last time we watched the film with a class in sixth grade, someone wanted to leave. And it's quite natural that sometimes films bring up things in you, that touch you very much, or that it's just too much at that moment. And that's quite normal and I think it's very, very strong when you realise that it's too much for me now. I don't want to see this information right now. When you realise that, whether it's a horror film or here in class today, it's always good to say, ‘That's too much for me right now. I'd rather go out now. OK?’ And I'd like you to do that in any case when you realise that.’ </a:t>
            </a:r>
          </a:p>
          <a:p>
            <a:r>
              <a:rPr lang="en-GB" sz="1900">
                <a:solidFill>
                  <a:srgbClr val="004286"/>
                </a:solidFill>
                <a:latin typeface="Work Sans"/>
                <a:ea typeface="Calibri"/>
              </a:rPr>
              <a:t>The teacher underpins this statement with a personal example, whereupon a student openly expresses that she has cried during a film before, while another student distances himself from this. The discussion ends with the teacher confirming that feelings are different and that everyone is allowed to react in their own way: ‘And if you cry, then you cry, that's okay too</a:t>
            </a:r>
            <a:r>
              <a:rPr lang="de-DE" sz="1900">
                <a:solidFill>
                  <a:srgbClr val="004286"/>
                </a:solidFill>
                <a:latin typeface="Work Sans"/>
                <a:ea typeface="Calibri"/>
              </a:rPr>
              <a:t>’.</a:t>
            </a:r>
            <a:endParaRPr lang="de-DE" sz="1900">
              <a:latin typeface="Calibri"/>
              <a:ea typeface="Calibri"/>
              <a:cs typeface="Calibri"/>
            </a:endParaRPr>
          </a:p>
        </p:txBody>
      </p:sp>
      <p:pic>
        <p:nvPicPr>
          <p:cNvPr id="7" name="Picture 2" descr="Spring School 2019">
            <a:extLst>
              <a:ext uri="{FF2B5EF4-FFF2-40B4-BE49-F238E27FC236}">
                <a16:creationId xmlns:a16="http://schemas.microsoft.com/office/drawing/2014/main" id="{F43EC298-7B1C-E767-AE63-ACE582B0C0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3754" y="6032474"/>
            <a:ext cx="1267968" cy="77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356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6AE9A46-5B68-A9FB-230A-5301D9EC6F7D}"/>
              </a:ext>
            </a:extLst>
          </p:cNvPr>
          <p:cNvSpPr>
            <a:spLocks noGrp="1"/>
          </p:cNvSpPr>
          <p:nvPr>
            <p:ph type="title"/>
          </p:nvPr>
        </p:nvSpPr>
        <p:spPr>
          <a:xfrm>
            <a:off x="838200" y="903275"/>
            <a:ext cx="10515600" cy="1603931"/>
          </a:xfrm>
        </p:spPr>
        <p:txBody>
          <a:bodyPr>
            <a:normAutofit/>
          </a:bodyPr>
          <a:lstStyle/>
          <a:p>
            <a:r>
              <a:rPr lang="sl-SI" sz="4800" b="1" err="1">
                <a:solidFill>
                  <a:srgbClr val="CD0057"/>
                </a:solidFill>
                <a:latin typeface="Work Sans"/>
                <a:cs typeface="Sacramento"/>
              </a:rPr>
              <a:t>Case</a:t>
            </a:r>
            <a:r>
              <a:rPr lang="sl-SI" sz="4800" b="1">
                <a:solidFill>
                  <a:srgbClr val="CD0057"/>
                </a:solidFill>
                <a:latin typeface="Work Sans"/>
                <a:cs typeface="Sacramento"/>
              </a:rPr>
              <a:t> </a:t>
            </a:r>
            <a:r>
              <a:rPr lang="sl-SI" sz="4800" b="1" err="1">
                <a:solidFill>
                  <a:srgbClr val="CD0057"/>
                </a:solidFill>
                <a:latin typeface="Work Sans"/>
                <a:cs typeface="Sacramento"/>
              </a:rPr>
              <a:t>Study</a:t>
            </a:r>
            <a:r>
              <a:rPr lang="sl-SI" sz="4800" b="1">
                <a:solidFill>
                  <a:srgbClr val="CD0057"/>
                </a:solidFill>
                <a:latin typeface="Work Sans"/>
                <a:cs typeface="Sacramento"/>
              </a:rPr>
              <a:t> 2: </a:t>
            </a:r>
            <a:r>
              <a:rPr lang="sl-SI" sz="4800" b="1" err="1">
                <a:solidFill>
                  <a:srgbClr val="CD0057"/>
                </a:solidFill>
                <a:latin typeface="Work Sans"/>
                <a:cs typeface="Sacramento"/>
              </a:rPr>
              <a:t>Slovenia</a:t>
            </a:r>
            <a:endParaRPr lang="sl-SI" sz="4800" b="1">
              <a:solidFill>
                <a:srgbClr val="CD0057"/>
              </a:solidFill>
              <a:latin typeface="Work Sans"/>
              <a:cs typeface="Sacramento"/>
            </a:endParaRPr>
          </a:p>
        </p:txBody>
      </p:sp>
      <p:sp>
        <p:nvSpPr>
          <p:cNvPr id="3" name="Označba mesta vsebine 2">
            <a:extLst>
              <a:ext uri="{FF2B5EF4-FFF2-40B4-BE49-F238E27FC236}">
                <a16:creationId xmlns:a16="http://schemas.microsoft.com/office/drawing/2014/main" id="{906F974C-8336-B3D3-FF9C-6D90B50077F8}"/>
              </a:ext>
            </a:extLst>
          </p:cNvPr>
          <p:cNvSpPr>
            <a:spLocks noGrp="1"/>
          </p:cNvSpPr>
          <p:nvPr>
            <p:ph idx="1"/>
          </p:nvPr>
        </p:nvSpPr>
        <p:spPr>
          <a:xfrm>
            <a:off x="838200" y="2482620"/>
            <a:ext cx="10515600" cy="3596147"/>
          </a:xfrm>
        </p:spPr>
        <p:txBody>
          <a:bodyPr vert="horz" lIns="91440" tIns="45720" rIns="91440" bIns="45720" rtlCol="0" anchor="t">
            <a:normAutofit/>
          </a:bodyPr>
          <a:lstStyle/>
          <a:p>
            <a:r>
              <a:rPr lang="en-GB" sz="2300" b="0" i="0" u="none" strike="noStrike" noProof="0">
                <a:solidFill>
                  <a:srgbClr val="004286"/>
                </a:solidFill>
                <a:effectLst/>
                <a:latin typeface="Work Sans"/>
                <a:ea typeface="Red Hat Text Medium" panose="02010303040201060303" pitchFamily="2" charset="0"/>
                <a:cs typeface="Red Hat Text Medium" panose="02010303040201060303" pitchFamily="2" charset="0"/>
              </a:rPr>
              <a:t>Context: Screening of </a:t>
            </a:r>
            <a:r>
              <a:rPr lang="en-GB" sz="2300" b="0" i="1" u="none" strike="noStrike" noProof="0">
                <a:solidFill>
                  <a:srgbClr val="004286"/>
                </a:solidFill>
                <a:effectLst/>
                <a:latin typeface="Work Sans"/>
                <a:ea typeface="Red Hat Text" panose="02010303040201060303" pitchFamily="2" charset="0"/>
                <a:cs typeface="Red Hat Text" panose="02010303040201060303" pitchFamily="2" charset="0"/>
              </a:rPr>
              <a:t>A Small Step for a Man, a Big Smile for Humankind</a:t>
            </a:r>
            <a:r>
              <a:rPr lang="en-GB" sz="2300" b="0" i="0" u="none" strike="noStrike" noProof="0">
                <a:solidFill>
                  <a:srgbClr val="004286"/>
                </a:solidFill>
                <a:effectLst/>
                <a:latin typeface="Work Sans"/>
                <a:ea typeface="Red Hat Text Medium" panose="02010303040201060303" pitchFamily="2" charset="0"/>
                <a:cs typeface="Red Hat Text Medium" panose="02010303040201060303" pitchFamily="2" charset="0"/>
              </a:rPr>
              <a:t> (2016</a:t>
            </a:r>
            <a:r>
              <a:rPr lang="en-GB" sz="2300" noProof="0">
                <a:solidFill>
                  <a:srgbClr val="004286"/>
                </a:solidFill>
                <a:latin typeface="Work Sans"/>
                <a:ea typeface="Red Hat Text Medium" panose="02010303040201060303" pitchFamily="2" charset="0"/>
                <a:cs typeface="Red Hat Text Medium" panose="02010303040201060303" pitchFamily="2" charset="0"/>
              </a:rPr>
              <a:t>) - documentary film prepared by the Elementary school </a:t>
            </a:r>
            <a:r>
              <a:rPr lang="en-GB" sz="2300" noProof="0" err="1">
                <a:solidFill>
                  <a:srgbClr val="004286"/>
                </a:solidFill>
                <a:latin typeface="Work Sans"/>
                <a:ea typeface="Red Hat Text Medium" panose="02010303040201060303" pitchFamily="2" charset="0"/>
                <a:cs typeface="Red Hat Text Medium" panose="02010303040201060303" pitchFamily="2" charset="0"/>
              </a:rPr>
              <a:t>Bičevje</a:t>
            </a:r>
            <a:r>
              <a:rPr lang="en-GB" sz="2300" noProof="0">
                <a:solidFill>
                  <a:srgbClr val="004286"/>
                </a:solidFill>
                <a:latin typeface="Work Sans"/>
                <a:ea typeface="Red Hat Text Medium" panose="02010303040201060303" pitchFamily="2" charset="0"/>
                <a:cs typeface="Red Hat Text Medium" panose="02010303040201060303" pitchFamily="2" charset="0"/>
              </a:rPr>
              <a:t> in Slovenia</a:t>
            </a:r>
            <a:endParaRPr lang="en-GB" sz="1200" noProof="0">
              <a:solidFill>
                <a:srgbClr val="004286"/>
              </a:solidFill>
              <a:latin typeface="Aptos"/>
              <a:ea typeface="Red Hat Text Medium" panose="02010303040201060303" pitchFamily="2" charset="0"/>
              <a:cs typeface="Red Hat Text Medium" panose="02010303040201060303" pitchFamily="2" charset="0"/>
            </a:endParaRPr>
          </a:p>
          <a:p>
            <a:r>
              <a:rPr lang="en-GB" sz="2300" noProof="0">
                <a:solidFill>
                  <a:srgbClr val="004286"/>
                </a:solidFill>
                <a:latin typeface="Work Sans"/>
                <a:ea typeface="Red Hat Text Medium" panose="02010303040201060303" pitchFamily="2" charset="0"/>
                <a:cs typeface="Red Hat Text Medium" panose="02010303040201060303" pitchFamily="2" charset="0"/>
              </a:rPr>
              <a:t>Shown during a series of workshops in the class "Homeland and civic culture and ethics class", 7th grade, (12-13 years old pupils)</a:t>
            </a:r>
            <a:endParaRPr lang="en-GB" sz="1200" b="0" i="0" u="none" strike="noStrike" noProof="0">
              <a:solidFill>
                <a:srgbClr val="004286"/>
              </a:solidFill>
              <a:effectLst/>
              <a:latin typeface="Aptos"/>
              <a:ea typeface="Red Hat Text Medium" panose="02010303040201060303" pitchFamily="2" charset="0"/>
              <a:cs typeface="Red Hat Text Medium" panose="02010303040201060303" pitchFamily="2" charset="0"/>
            </a:endParaRPr>
          </a:p>
          <a:p>
            <a:endParaRPr lang="de-DE" sz="2300">
              <a:solidFill>
                <a:srgbClr val="004286"/>
              </a:solidFill>
              <a:latin typeface="Work Sans" pitchFamily="2" charset="77"/>
              <a:ea typeface="Red Hat Text Medium" panose="02010303040201060303" pitchFamily="2" charset="0"/>
              <a:cs typeface="Red Hat Text Medium" panose="02010303040201060303" pitchFamily="2" charset="0"/>
            </a:endParaRPr>
          </a:p>
          <a:p>
            <a:endParaRPr lang="de-DE" sz="2300">
              <a:solidFill>
                <a:srgbClr val="004286"/>
              </a:solidFill>
              <a:latin typeface="Work Sans" pitchFamily="2" charset="77"/>
              <a:ea typeface="Red Hat Text Medium" panose="02010303040201060303" pitchFamily="2" charset="0"/>
              <a:cs typeface="Red Hat Text Medium" panose="02010303040201060303" pitchFamily="2" charset="0"/>
            </a:endParaRPr>
          </a:p>
          <a:p>
            <a:endParaRPr lang="sl-SI" sz="2300">
              <a:solidFill>
                <a:srgbClr val="004286"/>
              </a:solidFill>
              <a:latin typeface="Roboto Slab Bold"/>
              <a:cs typeface="Roboto Slab Bold"/>
            </a:endParaRPr>
          </a:p>
        </p:txBody>
      </p:sp>
      <p:pic>
        <p:nvPicPr>
          <p:cNvPr id="6" name="Immagine 5" descr="EN-Funded by the EU-POS 10c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3398" y="6150122"/>
            <a:ext cx="2328334" cy="488517"/>
          </a:xfrm>
          <a:prstGeom prst="rect">
            <a:avLst/>
          </a:prstGeom>
        </p:spPr>
      </p:pic>
      <p:sp>
        <p:nvSpPr>
          <p:cNvPr id="12" name="Rettangolo 11"/>
          <p:cNvSpPr/>
          <p:nvPr/>
        </p:nvSpPr>
        <p:spPr>
          <a:xfrm>
            <a:off x="4660900" y="1"/>
            <a:ext cx="2781300" cy="863600"/>
          </a:xfrm>
          <a:prstGeom prst="rect">
            <a:avLst/>
          </a:prstGeom>
          <a:solidFill>
            <a:srgbClr val="CD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beli logotip.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926" y="341834"/>
            <a:ext cx="2419790" cy="336527"/>
          </a:xfrm>
          <a:prstGeom prst="rect">
            <a:avLst/>
          </a:prstGeom>
        </p:spPr>
      </p:pic>
      <p:cxnSp>
        <p:nvCxnSpPr>
          <p:cNvPr id="14" name="Connettore 1 13"/>
          <p:cNvCxnSpPr/>
          <p:nvPr/>
        </p:nvCxnSpPr>
        <p:spPr>
          <a:xfrm>
            <a:off x="524933" y="6045200"/>
            <a:ext cx="11125200" cy="0"/>
          </a:xfrm>
          <a:prstGeom prst="line">
            <a:avLst/>
          </a:prstGeom>
          <a:ln>
            <a:solidFill>
              <a:srgbClr val="004286"/>
            </a:solidFill>
          </a:ln>
        </p:spPr>
        <p:style>
          <a:lnRef idx="2">
            <a:schemeClr val="accent1"/>
          </a:lnRef>
          <a:fillRef idx="0">
            <a:schemeClr val="accent1"/>
          </a:fillRef>
          <a:effectRef idx="1">
            <a:schemeClr val="accent1"/>
          </a:effectRef>
          <a:fontRef idx="minor">
            <a:schemeClr val="tx1"/>
          </a:fontRef>
        </p:style>
      </p:cxnSp>
      <p:sp>
        <p:nvSpPr>
          <p:cNvPr id="15" name="Ovale 14"/>
          <p:cNvSpPr/>
          <p:nvPr/>
        </p:nvSpPr>
        <p:spPr>
          <a:xfrm>
            <a:off x="499533" y="6002867"/>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Ovale 15"/>
          <p:cNvSpPr/>
          <p:nvPr/>
        </p:nvSpPr>
        <p:spPr>
          <a:xfrm>
            <a:off x="11616265" y="6011334"/>
            <a:ext cx="71966" cy="71966"/>
          </a:xfrm>
          <a:prstGeom prst="ellipse">
            <a:avLst/>
          </a:prstGeom>
          <a:solidFill>
            <a:srgbClr val="0042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Grafik 3">
            <a:extLst>
              <a:ext uri="{FF2B5EF4-FFF2-40B4-BE49-F238E27FC236}">
                <a16:creationId xmlns:a16="http://schemas.microsoft.com/office/drawing/2014/main" id="{247C93A1-A957-3FF6-3545-BEE323F06DAE}"/>
              </a:ext>
            </a:extLst>
          </p:cNvPr>
          <p:cNvPicPr>
            <a:picLocks noChangeAspect="1"/>
          </p:cNvPicPr>
          <p:nvPr/>
        </p:nvPicPr>
        <p:blipFill>
          <a:blip r:embed="rId5"/>
          <a:srcRect/>
          <a:stretch>
            <a:fillRect/>
          </a:stretch>
        </p:blipFill>
        <p:spPr>
          <a:xfrm>
            <a:off x="361540" y="5291888"/>
            <a:ext cx="2204983" cy="2204983"/>
          </a:xfrm>
          <a:prstGeom prst="rect">
            <a:avLst/>
          </a:prstGeom>
        </p:spPr>
      </p:pic>
      <p:pic>
        <p:nvPicPr>
          <p:cNvPr id="5" name="Picture 2" descr="Spring School 2019">
            <a:extLst>
              <a:ext uri="{FF2B5EF4-FFF2-40B4-BE49-F238E27FC236}">
                <a16:creationId xmlns:a16="http://schemas.microsoft.com/office/drawing/2014/main" id="{DBC085A2-7B15-4481-6803-36FE1EC3C5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3754" y="6032474"/>
            <a:ext cx="1267968" cy="77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26280"/>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c2f6b76-f046-4e98-8f99-11cd06a68184" xsi:nil="true"/>
    <lcf76f155ced4ddcb4097134ff3c332f xmlns="3ca3352e-2e10-41eb-9ce9-cda720aac09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41C18EC0542D7D4EAEA39B02006D51E2" ma:contentTypeVersion="14" ma:contentTypeDescription="Opret et nyt dokument." ma:contentTypeScope="" ma:versionID="d4b1269be7528a0787650cea5921b7f3">
  <xsd:schema xmlns:xsd="http://www.w3.org/2001/XMLSchema" xmlns:xs="http://www.w3.org/2001/XMLSchema" xmlns:p="http://schemas.microsoft.com/office/2006/metadata/properties" xmlns:ns2="3ca3352e-2e10-41eb-9ce9-cda720aac092" xmlns:ns3="5c2f6b76-f046-4e98-8f99-11cd06a68184" targetNamespace="http://schemas.microsoft.com/office/2006/metadata/properties" ma:root="true" ma:fieldsID="88d1f1bac422996c9421d2e17ebb207a" ns2:_="" ns3:_="">
    <xsd:import namespace="3ca3352e-2e10-41eb-9ce9-cda720aac092"/>
    <xsd:import namespace="5c2f6b76-f046-4e98-8f99-11cd06a6818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SearchPropertie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3352e-2e10-41eb-9ce9-cda720aac0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ledmærker" ma:readOnly="false" ma:fieldId="{5cf76f15-5ced-4ddc-b409-7134ff3c332f}" ma:taxonomyMulti="true" ma:sspId="f9553f63-5966-4a09-978d-72b299aea11b"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2f6b76-f046-4e98-8f99-11cd06a6818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7b2a9513-9ba3-4673-aa5e-774c2c50a64d}" ma:internalName="TaxCatchAll" ma:showField="CatchAllData" ma:web="5c2f6b76-f046-4e98-8f99-11cd06a6818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E3740C-32F2-4A9A-8F2D-774B79EF1902}">
  <ds:schemaRefs>
    <ds:schemaRef ds:uri="3ca3352e-2e10-41eb-9ce9-cda720aac092"/>
    <ds:schemaRef ds:uri="5c2f6b76-f046-4e98-8f99-11cd06a681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CF9367D-78A8-47EA-A0F2-FE7503888A1B}">
  <ds:schemaRefs>
    <ds:schemaRef ds:uri="3ca3352e-2e10-41eb-9ce9-cda720aac092"/>
    <ds:schemaRef ds:uri="5c2f6b76-f046-4e98-8f99-11cd06a681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6F9EA33-86DB-458A-87EE-C0A5803939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1555</Words>
  <Application>Microsoft Office PowerPoint</Application>
  <PresentationFormat>Widescreen</PresentationFormat>
  <Paragraphs>74</Paragraphs>
  <Slides>16</Slides>
  <Notes>15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Officeova tema</vt:lpstr>
      <vt:lpstr>FILM AS A MEDIUM TO ADDRESS DISCRIMINATION </vt:lpstr>
      <vt:lpstr>Table of content</vt:lpstr>
      <vt:lpstr>Introduction</vt:lpstr>
      <vt:lpstr>Theoretical Framework</vt:lpstr>
      <vt:lpstr>Methodological Framework</vt:lpstr>
      <vt:lpstr>Case Study 1:  Germany</vt:lpstr>
      <vt:lpstr>Case Study 1: </vt:lpstr>
      <vt:lpstr>Case Study 1: </vt:lpstr>
      <vt:lpstr>Case Study 2: Slovenia</vt:lpstr>
      <vt:lpstr>Case Study 2: Slovenia</vt:lpstr>
      <vt:lpstr>Case Study 2: Slovenia</vt:lpstr>
      <vt:lpstr>Case Study 2: Slovenia</vt:lpstr>
      <vt:lpstr>Conclusion and Outlook</vt:lpstr>
      <vt:lpstr>PowerPoint Presentation</vt:lpstr>
      <vt:lpstr>Discussion</vt:lpstr>
      <vt:lpstr>Literature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the presentation including subtitle that can also be quite long in order to explain the content   Ime Priimek, Ime Priimek &amp; Ime Priimek Ki prihajajo iz institucije</dc:title>
  <dc:creator>Maja Zadel</dc:creator>
  <cp:lastModifiedBy>Maja Zadel</cp:lastModifiedBy>
  <cp:revision>26</cp:revision>
  <dcterms:created xsi:type="dcterms:W3CDTF">2024-03-13T09:09:27Z</dcterms:created>
  <dcterms:modified xsi:type="dcterms:W3CDTF">2025-07-01T14:07:42Z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0x01010041C18EC0542D7D4EAEA39B02006D51E2</vt:lpwstr>
  </property>
  <property fmtid="{D5CDD505-2E9C-101B-9397-08002B2CF9AE}" pid="3" name="MediaServiceImageTags">
    <vt:lpwstr/>
  </property>
</Properties>
</file>